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8" r:id="rId2"/>
    <p:sldId id="259" r:id="rId3"/>
    <p:sldId id="278" r:id="rId4"/>
    <p:sldId id="476" r:id="rId5"/>
    <p:sldId id="452" r:id="rId6"/>
    <p:sldId id="468" r:id="rId7"/>
    <p:sldId id="448" r:id="rId8"/>
    <p:sldId id="449" r:id="rId9"/>
    <p:sldId id="450" r:id="rId10"/>
    <p:sldId id="469" r:id="rId11"/>
    <p:sldId id="451" r:id="rId12"/>
    <p:sldId id="424" r:id="rId13"/>
    <p:sldId id="457" r:id="rId14"/>
    <p:sldId id="436" r:id="rId15"/>
    <p:sldId id="470" r:id="rId16"/>
    <p:sldId id="453" r:id="rId17"/>
    <p:sldId id="454" r:id="rId18"/>
    <p:sldId id="456" r:id="rId19"/>
    <p:sldId id="458" r:id="rId20"/>
    <p:sldId id="463" r:id="rId21"/>
    <p:sldId id="471" r:id="rId22"/>
    <p:sldId id="462" r:id="rId23"/>
    <p:sldId id="459" r:id="rId24"/>
    <p:sldId id="461" r:id="rId25"/>
    <p:sldId id="472" r:id="rId26"/>
    <p:sldId id="466" r:id="rId27"/>
    <p:sldId id="460" r:id="rId28"/>
    <p:sldId id="473" r:id="rId29"/>
    <p:sldId id="464" r:id="rId30"/>
    <p:sldId id="474" r:id="rId31"/>
    <p:sldId id="465" r:id="rId32"/>
    <p:sldId id="475" r:id="rId33"/>
    <p:sldId id="421" r:id="rId34"/>
    <p:sldId id="430" r:id="rId35"/>
    <p:sldId id="431" r:id="rId36"/>
    <p:sldId id="356" r:id="rId37"/>
    <p:sldId id="391" r:id="rId38"/>
    <p:sldId id="371" r:id="rId39"/>
    <p:sldId id="407" r:id="rId40"/>
  </p:sldIdLst>
  <p:sldSz cx="9144000" cy="6858000" type="screen4x3"/>
  <p:notesSz cx="6797675" cy="9926638"/>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3344" autoAdjust="0"/>
    <p:restoredTop sz="94624" autoAdjust="0"/>
  </p:normalViewPr>
  <p:slideViewPr>
    <p:cSldViewPr>
      <p:cViewPr varScale="1">
        <p:scale>
          <a:sx n="101" d="100"/>
          <a:sy n="101" d="100"/>
        </p:scale>
        <p:origin x="143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2" d="100"/>
        <a:sy n="122" d="100"/>
      </p:scale>
      <p:origin x="0" y="142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B53D9629-D995-421C-8E05-FCA0136FD9F6}" type="datetimeFigureOut">
              <a:rPr lang="en-AU" smtClean="0"/>
              <a:t>26/11/2025</a:t>
            </a:fld>
            <a:endParaRPr lang="en-AU"/>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B94B951D-CE1C-4593-881C-9D038A6A5C89}" type="slidenum">
              <a:rPr lang="en-AU" smtClean="0"/>
              <a:t>‹#›</a:t>
            </a:fld>
            <a:endParaRPr lang="en-AU"/>
          </a:p>
        </p:txBody>
      </p:sp>
    </p:spTree>
    <p:extLst>
      <p:ext uri="{BB962C8B-B14F-4D97-AF65-F5344CB8AC3E}">
        <p14:creationId xmlns:p14="http://schemas.microsoft.com/office/powerpoint/2010/main" val="1151987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a:extLst>
              <a:ext uri="{FF2B5EF4-FFF2-40B4-BE49-F238E27FC236}">
                <a16:creationId xmlns:a16="http://schemas.microsoft.com/office/drawing/2014/main" id="{C278E416-E979-D48C-DC7A-4937E6FD08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DE0DD02-BC56-041A-35DB-937C9C5D735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A7ED542-5616-0A52-BC5B-46A62DDF439A}"/>
              </a:ext>
            </a:extLst>
          </p:cNvPr>
          <p:cNvSpPr>
            <a:spLocks noGrp="1" noChangeArrowheads="1"/>
          </p:cNvSpPr>
          <p:nvPr>
            <p:ph type="sldNum" sz="quarter" idx="12"/>
          </p:nvPr>
        </p:nvSpPr>
        <p:spPr>
          <a:ln/>
        </p:spPr>
        <p:txBody>
          <a:bodyPr/>
          <a:lstStyle>
            <a:lvl1pPr>
              <a:defRPr/>
            </a:lvl1pPr>
          </a:lstStyle>
          <a:p>
            <a:pPr>
              <a:defRPr/>
            </a:pPr>
            <a:fld id="{EB33339B-2858-450A-A9F7-D2D16B54558A}" type="slidenum">
              <a:rPr lang="en-US" altLang="en-US"/>
              <a:pPr>
                <a:defRPr/>
              </a:pPr>
              <a:t>‹#›</a:t>
            </a:fld>
            <a:endParaRPr lang="en-US" altLang="en-US"/>
          </a:p>
        </p:txBody>
      </p:sp>
    </p:spTree>
    <p:extLst>
      <p:ext uri="{BB962C8B-B14F-4D97-AF65-F5344CB8AC3E}">
        <p14:creationId xmlns:p14="http://schemas.microsoft.com/office/powerpoint/2010/main" val="3801267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A005E2D5-9235-3E91-9AF4-1976444F1A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ACA6D29-EC25-F22F-5F87-5F2BC54EBF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D636355-0B48-A816-A40B-EEA69210C14B}"/>
              </a:ext>
            </a:extLst>
          </p:cNvPr>
          <p:cNvSpPr>
            <a:spLocks noGrp="1" noChangeArrowheads="1"/>
          </p:cNvSpPr>
          <p:nvPr>
            <p:ph type="sldNum" sz="quarter" idx="12"/>
          </p:nvPr>
        </p:nvSpPr>
        <p:spPr>
          <a:ln/>
        </p:spPr>
        <p:txBody>
          <a:bodyPr/>
          <a:lstStyle>
            <a:lvl1pPr>
              <a:defRPr/>
            </a:lvl1pPr>
          </a:lstStyle>
          <a:p>
            <a:pPr>
              <a:defRPr/>
            </a:pPr>
            <a:fld id="{752A95D0-13DA-4B69-9DBF-252A142BDFF2}" type="slidenum">
              <a:rPr lang="en-US" altLang="en-US"/>
              <a:pPr>
                <a:defRPr/>
              </a:pPr>
              <a:t>‹#›</a:t>
            </a:fld>
            <a:endParaRPr lang="en-US" altLang="en-US"/>
          </a:p>
        </p:txBody>
      </p:sp>
    </p:spTree>
    <p:extLst>
      <p:ext uri="{BB962C8B-B14F-4D97-AF65-F5344CB8AC3E}">
        <p14:creationId xmlns:p14="http://schemas.microsoft.com/office/powerpoint/2010/main" val="3697491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274643"/>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8788" y="27464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75BA447E-9B9C-FBB7-2DBE-9E7276967D2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619EDBB-C718-ED51-FF33-A6FB2AFB2C6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EE4C9BF-5132-C35B-FF0F-DE453A2A85F6}"/>
              </a:ext>
            </a:extLst>
          </p:cNvPr>
          <p:cNvSpPr>
            <a:spLocks noGrp="1" noChangeArrowheads="1"/>
          </p:cNvSpPr>
          <p:nvPr>
            <p:ph type="sldNum" sz="quarter" idx="12"/>
          </p:nvPr>
        </p:nvSpPr>
        <p:spPr>
          <a:ln/>
        </p:spPr>
        <p:txBody>
          <a:bodyPr/>
          <a:lstStyle>
            <a:lvl1pPr>
              <a:defRPr/>
            </a:lvl1pPr>
          </a:lstStyle>
          <a:p>
            <a:pPr>
              <a:defRPr/>
            </a:pPr>
            <a:fld id="{6D78587A-D584-4CEA-BF73-AD761DE66687}" type="slidenum">
              <a:rPr lang="en-US" altLang="en-US"/>
              <a:pPr>
                <a:defRPr/>
              </a:pPr>
              <a:t>‹#›</a:t>
            </a:fld>
            <a:endParaRPr lang="en-US" altLang="en-US"/>
          </a:p>
        </p:txBody>
      </p:sp>
    </p:spTree>
    <p:extLst>
      <p:ext uri="{BB962C8B-B14F-4D97-AF65-F5344CB8AC3E}">
        <p14:creationId xmlns:p14="http://schemas.microsoft.com/office/powerpoint/2010/main" val="1074779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8788" y="274643"/>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Rectangle 4">
            <a:extLst>
              <a:ext uri="{FF2B5EF4-FFF2-40B4-BE49-F238E27FC236}">
                <a16:creationId xmlns:a16="http://schemas.microsoft.com/office/drawing/2014/main" id="{10086648-6776-69D3-470C-808AD289D6C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EDC74F4-B4CD-86EC-AB40-CB1D558B18E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5170083-4CB2-BFFA-4455-46F8CE3274D8}"/>
              </a:ext>
            </a:extLst>
          </p:cNvPr>
          <p:cNvSpPr>
            <a:spLocks noGrp="1" noChangeArrowheads="1"/>
          </p:cNvSpPr>
          <p:nvPr>
            <p:ph type="sldNum" sz="quarter" idx="12"/>
          </p:nvPr>
        </p:nvSpPr>
        <p:spPr>
          <a:ln/>
        </p:spPr>
        <p:txBody>
          <a:bodyPr/>
          <a:lstStyle>
            <a:lvl1pPr>
              <a:defRPr/>
            </a:lvl1pPr>
          </a:lstStyle>
          <a:p>
            <a:pPr>
              <a:defRPr/>
            </a:pPr>
            <a:fld id="{D58B3CEE-8A79-43B9-B90B-E236418EA436}" type="slidenum">
              <a:rPr lang="en-US" altLang="en-US"/>
              <a:pPr>
                <a:defRPr/>
              </a:pPr>
              <a:t>‹#›</a:t>
            </a:fld>
            <a:endParaRPr lang="en-US" altLang="en-US"/>
          </a:p>
        </p:txBody>
      </p:sp>
    </p:spTree>
    <p:extLst>
      <p:ext uri="{BB962C8B-B14F-4D97-AF65-F5344CB8AC3E}">
        <p14:creationId xmlns:p14="http://schemas.microsoft.com/office/powerpoint/2010/main" val="29251822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45231B77-5B25-4B17-59C4-498E7BBB2A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74C433C-0845-B1E2-F818-37A9BC0525E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19F4E8E-4F37-20D8-B2C9-4A1058E7BF92}"/>
              </a:ext>
            </a:extLst>
          </p:cNvPr>
          <p:cNvSpPr>
            <a:spLocks noGrp="1" noChangeArrowheads="1"/>
          </p:cNvSpPr>
          <p:nvPr>
            <p:ph type="sldNum" sz="quarter" idx="12"/>
          </p:nvPr>
        </p:nvSpPr>
        <p:spPr>
          <a:ln/>
        </p:spPr>
        <p:txBody>
          <a:bodyPr/>
          <a:lstStyle>
            <a:lvl1pPr>
              <a:defRPr/>
            </a:lvl1pPr>
          </a:lstStyle>
          <a:p>
            <a:pPr>
              <a:defRPr/>
            </a:pPr>
            <a:fld id="{CC26CF52-7EBD-4425-99CD-D1DB36E27EB0}" type="slidenum">
              <a:rPr lang="en-US" altLang="en-US"/>
              <a:pPr>
                <a:defRPr/>
              </a:pPr>
              <a:t>‹#›</a:t>
            </a:fld>
            <a:endParaRPr lang="en-US" altLang="en-US"/>
          </a:p>
        </p:txBody>
      </p:sp>
    </p:spTree>
    <p:extLst>
      <p:ext uri="{BB962C8B-B14F-4D97-AF65-F5344CB8AC3E}">
        <p14:creationId xmlns:p14="http://schemas.microsoft.com/office/powerpoint/2010/main" val="2077346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924D6C6-B422-6184-2D76-5AE460DC30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73197B5-4130-80E1-87E2-32E36844D50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F50E213-8B7A-A6FD-D079-225508A7D329}"/>
              </a:ext>
            </a:extLst>
          </p:cNvPr>
          <p:cNvSpPr>
            <a:spLocks noGrp="1" noChangeArrowheads="1"/>
          </p:cNvSpPr>
          <p:nvPr>
            <p:ph type="sldNum" sz="quarter" idx="12"/>
          </p:nvPr>
        </p:nvSpPr>
        <p:spPr>
          <a:ln/>
        </p:spPr>
        <p:txBody>
          <a:bodyPr/>
          <a:lstStyle>
            <a:lvl1pPr>
              <a:defRPr/>
            </a:lvl1pPr>
          </a:lstStyle>
          <a:p>
            <a:pPr>
              <a:defRPr/>
            </a:pPr>
            <a:fld id="{27CE81F7-ADE4-4C6E-AEFC-A65FCDDCAE65}" type="slidenum">
              <a:rPr lang="en-US" altLang="en-US"/>
              <a:pPr>
                <a:defRPr/>
              </a:pPr>
              <a:t>‹#›</a:t>
            </a:fld>
            <a:endParaRPr lang="en-US" altLang="en-US"/>
          </a:p>
        </p:txBody>
      </p:sp>
    </p:spTree>
    <p:extLst>
      <p:ext uri="{BB962C8B-B14F-4D97-AF65-F5344CB8AC3E}">
        <p14:creationId xmlns:p14="http://schemas.microsoft.com/office/powerpoint/2010/main" val="3261103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8788"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9788"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a:extLst>
              <a:ext uri="{FF2B5EF4-FFF2-40B4-BE49-F238E27FC236}">
                <a16:creationId xmlns:a16="http://schemas.microsoft.com/office/drawing/2014/main" id="{509BAC41-C3B6-AC19-6538-66E908D133E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978DD01-6E6D-FC5D-F876-517793B2432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91A6663-D416-D10D-A12B-DC148C564A6E}"/>
              </a:ext>
            </a:extLst>
          </p:cNvPr>
          <p:cNvSpPr>
            <a:spLocks noGrp="1" noChangeArrowheads="1"/>
          </p:cNvSpPr>
          <p:nvPr>
            <p:ph type="sldNum" sz="quarter" idx="12"/>
          </p:nvPr>
        </p:nvSpPr>
        <p:spPr>
          <a:ln/>
        </p:spPr>
        <p:txBody>
          <a:bodyPr/>
          <a:lstStyle>
            <a:lvl1pPr>
              <a:defRPr/>
            </a:lvl1pPr>
          </a:lstStyle>
          <a:p>
            <a:pPr>
              <a:defRPr/>
            </a:pPr>
            <a:fld id="{3A3E060C-27BD-4561-9EA6-442794F79F2B}" type="slidenum">
              <a:rPr lang="en-US" altLang="en-US"/>
              <a:pPr>
                <a:defRPr/>
              </a:pPr>
              <a:t>‹#›</a:t>
            </a:fld>
            <a:endParaRPr lang="en-US" altLang="en-US"/>
          </a:p>
        </p:txBody>
      </p:sp>
    </p:spTree>
    <p:extLst>
      <p:ext uri="{BB962C8B-B14F-4D97-AF65-F5344CB8AC3E}">
        <p14:creationId xmlns:p14="http://schemas.microsoft.com/office/powerpoint/2010/main" val="4142254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a:extLst>
              <a:ext uri="{FF2B5EF4-FFF2-40B4-BE49-F238E27FC236}">
                <a16:creationId xmlns:a16="http://schemas.microsoft.com/office/drawing/2014/main" id="{2D52FF3F-8CB9-950D-6E6C-7956625972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F1520C7-9295-2C04-52A5-17BAD9180B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2ECD378-4F7F-9EA2-B801-BF2971414D6C}"/>
              </a:ext>
            </a:extLst>
          </p:cNvPr>
          <p:cNvSpPr>
            <a:spLocks noGrp="1" noChangeArrowheads="1"/>
          </p:cNvSpPr>
          <p:nvPr>
            <p:ph type="sldNum" sz="quarter" idx="12"/>
          </p:nvPr>
        </p:nvSpPr>
        <p:spPr>
          <a:ln/>
        </p:spPr>
        <p:txBody>
          <a:bodyPr/>
          <a:lstStyle>
            <a:lvl1pPr>
              <a:defRPr/>
            </a:lvl1pPr>
          </a:lstStyle>
          <a:p>
            <a:pPr>
              <a:defRPr/>
            </a:pPr>
            <a:fld id="{582B9CEC-7FF6-4B04-AA97-406CF113A483}" type="slidenum">
              <a:rPr lang="en-US" altLang="en-US"/>
              <a:pPr>
                <a:defRPr/>
              </a:pPr>
              <a:t>‹#›</a:t>
            </a:fld>
            <a:endParaRPr lang="en-US" altLang="en-US"/>
          </a:p>
        </p:txBody>
      </p:sp>
    </p:spTree>
    <p:extLst>
      <p:ext uri="{BB962C8B-B14F-4D97-AF65-F5344CB8AC3E}">
        <p14:creationId xmlns:p14="http://schemas.microsoft.com/office/powerpoint/2010/main" val="3379878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9BD332F8-ED84-3878-79FB-563E175B34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F9705C0-61C9-EA7E-5DDD-662D3E3899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F2F23BC6-5CF6-9A4A-5158-422FA8CED5A6}"/>
              </a:ext>
            </a:extLst>
          </p:cNvPr>
          <p:cNvSpPr>
            <a:spLocks noGrp="1" noChangeArrowheads="1"/>
          </p:cNvSpPr>
          <p:nvPr>
            <p:ph type="sldNum" sz="quarter" idx="12"/>
          </p:nvPr>
        </p:nvSpPr>
        <p:spPr>
          <a:ln/>
        </p:spPr>
        <p:txBody>
          <a:bodyPr/>
          <a:lstStyle>
            <a:lvl1pPr>
              <a:defRPr/>
            </a:lvl1pPr>
          </a:lstStyle>
          <a:p>
            <a:pPr>
              <a:defRPr/>
            </a:pPr>
            <a:fld id="{31967EC8-0E33-4677-8EE9-BD4642D7D017}" type="slidenum">
              <a:rPr lang="en-US" altLang="en-US"/>
              <a:pPr>
                <a:defRPr/>
              </a:pPr>
              <a:t>‹#›</a:t>
            </a:fld>
            <a:endParaRPr lang="en-US" altLang="en-US"/>
          </a:p>
        </p:txBody>
      </p:sp>
    </p:spTree>
    <p:extLst>
      <p:ext uri="{BB962C8B-B14F-4D97-AF65-F5344CB8AC3E}">
        <p14:creationId xmlns:p14="http://schemas.microsoft.com/office/powerpoint/2010/main" val="885063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DA5D23A-A97C-673F-E91A-83D4360960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580305E-08CD-221C-E995-C86AAAC266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1D2DD4B-3DB2-843A-96F8-C2A63F7EDE0A}"/>
              </a:ext>
            </a:extLst>
          </p:cNvPr>
          <p:cNvSpPr>
            <a:spLocks noGrp="1" noChangeArrowheads="1"/>
          </p:cNvSpPr>
          <p:nvPr>
            <p:ph type="sldNum" sz="quarter" idx="12"/>
          </p:nvPr>
        </p:nvSpPr>
        <p:spPr>
          <a:ln/>
        </p:spPr>
        <p:txBody>
          <a:bodyPr/>
          <a:lstStyle>
            <a:lvl1pPr>
              <a:defRPr/>
            </a:lvl1pPr>
          </a:lstStyle>
          <a:p>
            <a:pPr>
              <a:defRPr/>
            </a:pPr>
            <a:fld id="{852410E9-FC5B-4750-B7F1-A7D747D4D27D}" type="slidenum">
              <a:rPr lang="en-US" altLang="en-US"/>
              <a:pPr>
                <a:defRPr/>
              </a:pPr>
              <a:t>‹#›</a:t>
            </a:fld>
            <a:endParaRPr lang="en-US" altLang="en-US"/>
          </a:p>
        </p:txBody>
      </p:sp>
    </p:spTree>
    <p:extLst>
      <p:ext uri="{BB962C8B-B14F-4D97-AF65-F5344CB8AC3E}">
        <p14:creationId xmlns:p14="http://schemas.microsoft.com/office/powerpoint/2010/main" val="3864482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7587CB7-ADFC-C838-62F4-7002104D8A3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8D4669B-D275-F2CB-CCF1-75985845C23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E547DA6-0EAC-5632-7D26-5522D2A83BBA}"/>
              </a:ext>
            </a:extLst>
          </p:cNvPr>
          <p:cNvSpPr>
            <a:spLocks noGrp="1" noChangeArrowheads="1"/>
          </p:cNvSpPr>
          <p:nvPr>
            <p:ph type="sldNum" sz="quarter" idx="12"/>
          </p:nvPr>
        </p:nvSpPr>
        <p:spPr>
          <a:ln/>
        </p:spPr>
        <p:txBody>
          <a:bodyPr/>
          <a:lstStyle>
            <a:lvl1pPr>
              <a:defRPr/>
            </a:lvl1pPr>
          </a:lstStyle>
          <a:p>
            <a:pPr>
              <a:defRPr/>
            </a:pPr>
            <a:fld id="{23D437DC-A90D-4FCF-A762-3B960814EF96}" type="slidenum">
              <a:rPr lang="en-US" altLang="en-US"/>
              <a:pPr>
                <a:defRPr/>
              </a:pPr>
              <a:t>‹#›</a:t>
            </a:fld>
            <a:endParaRPr lang="en-US" altLang="en-US"/>
          </a:p>
        </p:txBody>
      </p:sp>
    </p:spTree>
    <p:extLst>
      <p:ext uri="{BB962C8B-B14F-4D97-AF65-F5344CB8AC3E}">
        <p14:creationId xmlns:p14="http://schemas.microsoft.com/office/powerpoint/2010/main" val="794360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6AAA08-C02E-CAE4-C59F-649F38E3CA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F2D643B-071E-69B6-E5AC-F343A5DE0A4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A3E6CB4-EEDD-1AB6-9C4F-8C94A8C67619}"/>
              </a:ext>
            </a:extLst>
          </p:cNvPr>
          <p:cNvSpPr>
            <a:spLocks noGrp="1" noChangeArrowheads="1"/>
          </p:cNvSpPr>
          <p:nvPr>
            <p:ph type="sldNum" sz="quarter" idx="12"/>
          </p:nvPr>
        </p:nvSpPr>
        <p:spPr>
          <a:ln/>
        </p:spPr>
        <p:txBody>
          <a:bodyPr/>
          <a:lstStyle>
            <a:lvl1pPr>
              <a:defRPr/>
            </a:lvl1pPr>
          </a:lstStyle>
          <a:p>
            <a:pPr>
              <a:defRPr/>
            </a:pPr>
            <a:fld id="{9B9F63A3-4B9E-4630-B7CA-3F53CF76D891}" type="slidenum">
              <a:rPr lang="en-US" altLang="en-US"/>
              <a:pPr>
                <a:defRPr/>
              </a:pPr>
              <a:t>‹#›</a:t>
            </a:fld>
            <a:endParaRPr lang="en-US" altLang="en-US"/>
          </a:p>
        </p:txBody>
      </p:sp>
    </p:spTree>
    <p:extLst>
      <p:ext uri="{BB962C8B-B14F-4D97-AF65-F5344CB8AC3E}">
        <p14:creationId xmlns:p14="http://schemas.microsoft.com/office/powerpoint/2010/main" val="3739296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0754824-FE7D-A86A-4042-B1BBA3A25280}"/>
              </a:ext>
            </a:extLst>
          </p:cNvPr>
          <p:cNvSpPr>
            <a:spLocks noGrp="1" noChangeArrowheads="1"/>
          </p:cNvSpPr>
          <p:nvPr>
            <p:ph type="title"/>
          </p:nvPr>
        </p:nvSpPr>
        <p:spPr bwMode="auto">
          <a:xfrm>
            <a:off x="458788"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0687772-0B6A-5BB9-6A15-99218D8234B5}"/>
              </a:ext>
            </a:extLst>
          </p:cNvPr>
          <p:cNvSpPr>
            <a:spLocks noGrp="1" noChangeArrowheads="1"/>
          </p:cNvSpPr>
          <p:nvPr>
            <p:ph type="body" idx="1"/>
          </p:nvPr>
        </p:nvSpPr>
        <p:spPr bwMode="auto">
          <a:xfrm>
            <a:off x="458788"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B73106F-FAB7-759F-B836-AF53AD061888}"/>
              </a:ext>
            </a:extLst>
          </p:cNvPr>
          <p:cNvSpPr>
            <a:spLocks noGrp="1" noChangeArrowheads="1"/>
          </p:cNvSpPr>
          <p:nvPr>
            <p:ph type="dt" sz="half" idx="2"/>
          </p:nvPr>
        </p:nvSpPr>
        <p:spPr bwMode="auto">
          <a:xfrm>
            <a:off x="458788" y="6245225"/>
            <a:ext cx="2132012"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en-US"/>
          </a:p>
        </p:txBody>
      </p:sp>
      <p:sp>
        <p:nvSpPr>
          <p:cNvPr id="1029" name="Rectangle 5">
            <a:extLst>
              <a:ext uri="{FF2B5EF4-FFF2-40B4-BE49-F238E27FC236}">
                <a16:creationId xmlns:a16="http://schemas.microsoft.com/office/drawing/2014/main" id="{9461A405-17F0-55C5-46B8-B9BED6325369}"/>
              </a:ext>
            </a:extLst>
          </p:cNvPr>
          <p:cNvSpPr>
            <a:spLocks noGrp="1" noChangeArrowheads="1"/>
          </p:cNvSpPr>
          <p:nvPr>
            <p:ph type="ftr" sz="quarter" idx="3"/>
          </p:nvPr>
        </p:nvSpPr>
        <p:spPr bwMode="auto">
          <a:xfrm>
            <a:off x="3122613" y="6245225"/>
            <a:ext cx="2898775"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en-US"/>
          </a:p>
        </p:txBody>
      </p:sp>
      <p:sp>
        <p:nvSpPr>
          <p:cNvPr id="1030" name="Rectangle 6">
            <a:extLst>
              <a:ext uri="{FF2B5EF4-FFF2-40B4-BE49-F238E27FC236}">
                <a16:creationId xmlns:a16="http://schemas.microsoft.com/office/drawing/2014/main" id="{34CC1D0C-016A-3577-0F1A-BF140169CA54}"/>
              </a:ext>
            </a:extLst>
          </p:cNvPr>
          <p:cNvSpPr>
            <a:spLocks noGrp="1" noChangeArrowheads="1"/>
          </p:cNvSpPr>
          <p:nvPr>
            <p:ph type="sldNum" sz="quarter" idx="4"/>
          </p:nvPr>
        </p:nvSpPr>
        <p:spPr bwMode="auto">
          <a:xfrm>
            <a:off x="6553200" y="6245225"/>
            <a:ext cx="2135188"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31090E5-BC80-459D-9184-D9890499EF5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a:extLst>
              <a:ext uri="{FF2B5EF4-FFF2-40B4-BE49-F238E27FC236}">
                <a16:creationId xmlns:a16="http://schemas.microsoft.com/office/drawing/2014/main" id="{8568B319-815F-1DA9-B53D-367FD07BCE41}"/>
              </a:ext>
            </a:extLst>
          </p:cNvPr>
          <p:cNvSpPr>
            <a:spLocks noChangeArrowheads="1"/>
          </p:cNvSpPr>
          <p:nvPr/>
        </p:nvSpPr>
        <p:spPr bwMode="auto">
          <a:xfrm>
            <a:off x="1374775" y="1154113"/>
            <a:ext cx="640080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AU" altLang="en-US" sz="3600" dirty="0">
                <a:latin typeface="Times New Roman" panose="02020603050405020304" pitchFamily="18" charset="0"/>
                <a:cs typeface="Times New Roman" panose="02020603050405020304" pitchFamily="18" charset="0"/>
              </a:rPr>
              <a:t>Welcome to</a:t>
            </a:r>
          </a:p>
          <a:p>
            <a:pPr algn="ctr" eaLnBrk="1" hangingPunct="1">
              <a:buFontTx/>
              <a:buNone/>
            </a:pPr>
            <a:r>
              <a:rPr lang="en-US" altLang="en-US" sz="3600" dirty="0">
                <a:latin typeface="Times New Roman" panose="02020603050405020304" pitchFamily="18" charset="0"/>
                <a:cs typeface="Times New Roman" panose="02020603050405020304" pitchFamily="18" charset="0"/>
              </a:rPr>
              <a:t>Haoma Mining NL</a:t>
            </a:r>
            <a:endParaRPr lang="en-AU" altLang="en-US" sz="3600" dirty="0">
              <a:latin typeface="Times New Roman" panose="02020603050405020304" pitchFamily="18" charset="0"/>
              <a:cs typeface="Times New Roman" panose="02020603050405020304" pitchFamily="18" charset="0"/>
            </a:endParaRPr>
          </a:p>
          <a:p>
            <a:pPr algn="ctr" eaLnBrk="1" hangingPunct="1">
              <a:buFontTx/>
              <a:buNone/>
            </a:pPr>
            <a:r>
              <a:rPr lang="en-AU" altLang="en-US" sz="3600" dirty="0">
                <a:latin typeface="Times New Roman" panose="02020603050405020304" pitchFamily="18" charset="0"/>
                <a:cs typeface="Times New Roman" panose="02020603050405020304" pitchFamily="18" charset="0"/>
              </a:rPr>
              <a:t>Annual General Meeting</a:t>
            </a:r>
          </a:p>
          <a:p>
            <a:pPr algn="ctr" eaLnBrk="1" hangingPunct="1">
              <a:buFontTx/>
              <a:buNone/>
            </a:pPr>
            <a:r>
              <a:rPr lang="en-AU" altLang="en-US" sz="3600" dirty="0">
                <a:latin typeface="Times New Roman" panose="02020603050405020304" pitchFamily="18" charset="0"/>
                <a:cs typeface="Times New Roman" panose="02020603050405020304" pitchFamily="18" charset="0"/>
              </a:rPr>
              <a:t>Of Shareholders</a:t>
            </a:r>
          </a:p>
          <a:p>
            <a:pPr algn="ctr" eaLnBrk="1" hangingPunct="1">
              <a:buFontTx/>
              <a:buNone/>
            </a:pPr>
            <a:endParaRPr lang="en-AU" altLang="en-US" sz="3600" dirty="0">
              <a:latin typeface="Times New Roman" panose="02020603050405020304" pitchFamily="18" charset="0"/>
              <a:cs typeface="Times New Roman" panose="02020603050405020304" pitchFamily="18" charset="0"/>
            </a:endParaRPr>
          </a:p>
          <a:p>
            <a:pPr algn="ctr" eaLnBrk="1" hangingPunct="1">
              <a:buFontTx/>
              <a:buNone/>
            </a:pPr>
            <a:r>
              <a:rPr lang="en-US" altLang="en-US" sz="3600" dirty="0">
                <a:latin typeface="Times New Roman" panose="02020603050405020304" pitchFamily="18" charset="0"/>
                <a:cs typeface="Times New Roman" panose="02020603050405020304" pitchFamily="18" charset="0"/>
              </a:rPr>
              <a:t>Wednesday</a:t>
            </a:r>
            <a:endParaRPr lang="en-AU" altLang="en-US" sz="3600" dirty="0">
              <a:latin typeface="Times New Roman" panose="02020603050405020304" pitchFamily="18" charset="0"/>
              <a:cs typeface="Times New Roman" panose="02020603050405020304" pitchFamily="18" charset="0"/>
            </a:endParaRPr>
          </a:p>
          <a:p>
            <a:pPr algn="ctr" eaLnBrk="1" hangingPunct="1">
              <a:buFontTx/>
              <a:buNone/>
            </a:pPr>
            <a:r>
              <a:rPr lang="en-AU" altLang="en-US" sz="3600" dirty="0">
                <a:latin typeface="Times New Roman" panose="02020603050405020304" pitchFamily="18" charset="0"/>
                <a:cs typeface="Times New Roman" panose="02020603050405020304" pitchFamily="18" charset="0"/>
              </a:rPr>
              <a:t> November 26, 2025</a:t>
            </a:r>
          </a:p>
          <a:p>
            <a:pPr algn="ctr" eaLnBrk="1" hangingPunct="1">
              <a:buFontTx/>
              <a:buNone/>
            </a:pPr>
            <a:endParaRPr lang="en-AU" altLang="en-US" sz="3600" dirty="0">
              <a:latin typeface="Times New Roman" panose="02020603050405020304" pitchFamily="18" charset="0"/>
              <a:cs typeface="Times New Roman" panose="02020603050405020304" pitchFamily="18" charset="0"/>
            </a:endParaRPr>
          </a:p>
          <a:p>
            <a:pPr algn="ctr" eaLnBrk="1" hangingPunct="1">
              <a:buFontTx/>
              <a:buNone/>
            </a:pPr>
            <a:endParaRPr lang="en-AU" altLang="en-US" sz="1800" dirty="0"/>
          </a:p>
        </p:txBody>
      </p:sp>
      <p:grpSp>
        <p:nvGrpSpPr>
          <p:cNvPr id="2051" name="Group 5">
            <a:extLst>
              <a:ext uri="{FF2B5EF4-FFF2-40B4-BE49-F238E27FC236}">
                <a16:creationId xmlns:a16="http://schemas.microsoft.com/office/drawing/2014/main" id="{249D4F9C-6C57-BD61-79E8-7000FFE1A779}"/>
              </a:ext>
            </a:extLst>
          </p:cNvPr>
          <p:cNvGrpSpPr>
            <a:grpSpLocks/>
          </p:cNvGrpSpPr>
          <p:nvPr/>
        </p:nvGrpSpPr>
        <p:grpSpPr bwMode="auto">
          <a:xfrm>
            <a:off x="152400" y="152400"/>
            <a:ext cx="2895600" cy="839788"/>
            <a:chOff x="624" y="816"/>
            <a:chExt cx="1824" cy="529"/>
          </a:xfrm>
        </p:grpSpPr>
        <p:pic>
          <p:nvPicPr>
            <p:cNvPr id="2052" name="Picture 6">
              <a:extLst>
                <a:ext uri="{FF2B5EF4-FFF2-40B4-BE49-F238E27FC236}">
                  <a16:creationId xmlns:a16="http://schemas.microsoft.com/office/drawing/2014/main" id="{C7AE94B8-3D71-AB00-3F84-21D2E79F872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Text Box 7">
              <a:extLst>
                <a:ext uri="{FF2B5EF4-FFF2-40B4-BE49-F238E27FC236}">
                  <a16:creationId xmlns:a16="http://schemas.microsoft.com/office/drawing/2014/main" id="{00980A76-EC2D-E73C-E206-70F7E6BB5074}"/>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F3ED0-6BC9-A5F3-9697-8C9C1A57DD1C}"/>
            </a:ext>
          </a:extLst>
        </p:cNvPr>
        <p:cNvGrpSpPr/>
        <p:nvPr/>
      </p:nvGrpSpPr>
      <p:grpSpPr>
        <a:xfrm>
          <a:off x="0" y="0"/>
          <a:ext cx="0" cy="0"/>
          <a:chOff x="0" y="0"/>
          <a:chExt cx="0" cy="0"/>
        </a:xfrm>
      </p:grpSpPr>
      <p:sp>
        <p:nvSpPr>
          <p:cNvPr id="3074" name="Text Box 7">
            <a:extLst>
              <a:ext uri="{FF2B5EF4-FFF2-40B4-BE49-F238E27FC236}">
                <a16:creationId xmlns:a16="http://schemas.microsoft.com/office/drawing/2014/main" id="{77FCBE45-F5CD-9117-F6DB-9C695D528939}"/>
              </a:ext>
            </a:extLst>
          </p:cNvPr>
          <p:cNvSpPr txBox="1">
            <a:spLocks noChangeArrowheads="1"/>
          </p:cNvSpPr>
          <p:nvPr/>
        </p:nvSpPr>
        <p:spPr bwMode="auto">
          <a:xfrm>
            <a:off x="827584" y="1598099"/>
            <a:ext cx="6932612" cy="420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AU" altLang="en-US" sz="3600" dirty="0">
              <a:latin typeface="Times New Roman" panose="02020603050405020304" pitchFamily="18" charset="0"/>
            </a:endParaRPr>
          </a:p>
          <a:p>
            <a:pPr algn="ctr">
              <a:spcBef>
                <a:spcPts val="600"/>
              </a:spcBef>
              <a:spcAft>
                <a:spcPts val="0"/>
              </a:spcAft>
              <a:buNone/>
            </a:pPr>
            <a:r>
              <a:rPr lang="en-US" sz="2800" b="1" kern="0" dirty="0">
                <a:latin typeface="Times New Roman" panose="02020603050405020304" pitchFamily="18" charset="0"/>
              </a:rPr>
              <a:t>HAOMA’S RESOURCES</a:t>
            </a:r>
          </a:p>
          <a:p>
            <a:pPr algn="ctr">
              <a:spcBef>
                <a:spcPts val="600"/>
              </a:spcBef>
              <a:spcAft>
                <a:spcPts val="0"/>
              </a:spcAft>
              <a:buNone/>
            </a:pPr>
            <a:endParaRPr lang="en-US" altLang="en-US" sz="2800" b="1" kern="0" dirty="0">
              <a:latin typeface="Times New Roman" panose="02020603050405020304" pitchFamily="18" charset="0"/>
            </a:endParaRPr>
          </a:p>
          <a:p>
            <a:pPr algn="ctr">
              <a:spcBef>
                <a:spcPts val="600"/>
              </a:spcBef>
              <a:spcAft>
                <a:spcPts val="0"/>
              </a:spcAft>
              <a:buNone/>
            </a:pPr>
            <a:endParaRPr lang="en-US" altLang="en-US" sz="2800" b="1" kern="0" dirty="0">
              <a:latin typeface="Times New Roman" panose="02020603050405020304" pitchFamily="18" charset="0"/>
            </a:endParaRPr>
          </a:p>
          <a:p>
            <a:pPr algn="ctr">
              <a:spcBef>
                <a:spcPts val="600"/>
              </a:spcBef>
              <a:spcAft>
                <a:spcPts val="0"/>
              </a:spcAft>
              <a:buNone/>
            </a:pPr>
            <a:endParaRPr lang="en-US" altLang="en-US" sz="2800" b="1" kern="0" dirty="0">
              <a:latin typeface="Times New Roman" panose="02020603050405020304" pitchFamily="18" charset="0"/>
            </a:endParaRPr>
          </a:p>
          <a:p>
            <a:pPr algn="ctr">
              <a:spcBef>
                <a:spcPts val="600"/>
              </a:spcBef>
              <a:spcAft>
                <a:spcPts val="0"/>
              </a:spcAft>
              <a:buNone/>
            </a:pPr>
            <a:endParaRPr lang="en-US" altLang="en-US" sz="2800" b="1" kern="0" dirty="0">
              <a:latin typeface="Times New Roman" panose="02020603050405020304" pitchFamily="18" charset="0"/>
            </a:endParaRPr>
          </a:p>
          <a:p>
            <a:pPr algn="ctr">
              <a:spcBef>
                <a:spcPts val="600"/>
              </a:spcBef>
              <a:spcAft>
                <a:spcPts val="0"/>
              </a:spcAft>
              <a:buNone/>
            </a:pPr>
            <a:endParaRPr lang="en-US" altLang="en-US" sz="2800" b="1" kern="0" dirty="0">
              <a:latin typeface="Times New Roman" panose="02020603050405020304" pitchFamily="18" charset="0"/>
            </a:endParaRPr>
          </a:p>
          <a:p>
            <a:pPr algn="ctr">
              <a:spcBef>
                <a:spcPts val="600"/>
              </a:spcBef>
              <a:spcAft>
                <a:spcPts val="0"/>
              </a:spcAft>
              <a:buNone/>
            </a:pPr>
            <a:r>
              <a:rPr lang="en-US" altLang="en-US" sz="2400" kern="0" dirty="0">
                <a:latin typeface="Times New Roman" panose="02020603050405020304" pitchFamily="18" charset="0"/>
              </a:rPr>
              <a:t>Haoma’s leases are all in good standing </a:t>
            </a:r>
            <a:endParaRPr lang="en-AU" altLang="en-US" sz="1800" dirty="0">
              <a:latin typeface="Times New Roman" panose="02020603050405020304" pitchFamily="18" charset="0"/>
            </a:endParaRPr>
          </a:p>
        </p:txBody>
      </p:sp>
      <p:grpSp>
        <p:nvGrpSpPr>
          <p:cNvPr id="3075" name="Group 8">
            <a:extLst>
              <a:ext uri="{FF2B5EF4-FFF2-40B4-BE49-F238E27FC236}">
                <a16:creationId xmlns:a16="http://schemas.microsoft.com/office/drawing/2014/main" id="{A038090E-2D8B-5C44-E7E8-870B3B37915F}"/>
              </a:ext>
            </a:extLst>
          </p:cNvPr>
          <p:cNvGrpSpPr>
            <a:grpSpLocks/>
          </p:cNvGrpSpPr>
          <p:nvPr/>
        </p:nvGrpSpPr>
        <p:grpSpPr bwMode="auto">
          <a:xfrm>
            <a:off x="152400" y="152400"/>
            <a:ext cx="2895600" cy="839788"/>
            <a:chOff x="624" y="816"/>
            <a:chExt cx="1824" cy="529"/>
          </a:xfrm>
        </p:grpSpPr>
        <p:pic>
          <p:nvPicPr>
            <p:cNvPr id="3076" name="Picture 9">
              <a:extLst>
                <a:ext uri="{FF2B5EF4-FFF2-40B4-BE49-F238E27FC236}">
                  <a16:creationId xmlns:a16="http://schemas.microsoft.com/office/drawing/2014/main" id="{14C97D9D-EA27-3B6D-4724-A101E463002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0">
              <a:extLst>
                <a:ext uri="{FF2B5EF4-FFF2-40B4-BE49-F238E27FC236}">
                  <a16:creationId xmlns:a16="http://schemas.microsoft.com/office/drawing/2014/main" id="{3700762A-A015-B1F1-3994-F1E77317C5E1}"/>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Tree>
    <p:extLst>
      <p:ext uri="{BB962C8B-B14F-4D97-AF65-F5344CB8AC3E}">
        <p14:creationId xmlns:p14="http://schemas.microsoft.com/office/powerpoint/2010/main" val="575585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12475-0EAD-01FA-F040-D6912FAF36AE}"/>
            </a:ext>
          </a:extLst>
        </p:cNvPr>
        <p:cNvGrpSpPr/>
        <p:nvPr/>
      </p:nvGrpSpPr>
      <p:grpSpPr>
        <a:xfrm>
          <a:off x="0" y="0"/>
          <a:ext cx="0" cy="0"/>
          <a:chOff x="0" y="0"/>
          <a:chExt cx="0" cy="0"/>
        </a:xfrm>
      </p:grpSpPr>
      <p:grpSp>
        <p:nvGrpSpPr>
          <p:cNvPr id="28675" name="Group 8">
            <a:extLst>
              <a:ext uri="{FF2B5EF4-FFF2-40B4-BE49-F238E27FC236}">
                <a16:creationId xmlns:a16="http://schemas.microsoft.com/office/drawing/2014/main" id="{CAD41A2B-B7AC-4801-5F90-A12FFDE2EB45}"/>
              </a:ext>
            </a:extLst>
          </p:cNvPr>
          <p:cNvGrpSpPr>
            <a:grpSpLocks/>
          </p:cNvGrpSpPr>
          <p:nvPr/>
        </p:nvGrpSpPr>
        <p:grpSpPr bwMode="auto">
          <a:xfrm>
            <a:off x="152400" y="152400"/>
            <a:ext cx="2895600" cy="839788"/>
            <a:chOff x="624" y="816"/>
            <a:chExt cx="1824" cy="529"/>
          </a:xfrm>
        </p:grpSpPr>
        <p:pic>
          <p:nvPicPr>
            <p:cNvPr id="28678" name="Picture 9">
              <a:extLst>
                <a:ext uri="{FF2B5EF4-FFF2-40B4-BE49-F238E27FC236}">
                  <a16:creationId xmlns:a16="http://schemas.microsoft.com/office/drawing/2014/main" id="{A914F2DC-8019-EC8C-9183-D1C0DE7B017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10">
              <a:extLst>
                <a:ext uri="{FF2B5EF4-FFF2-40B4-BE49-F238E27FC236}">
                  <a16:creationId xmlns:a16="http://schemas.microsoft.com/office/drawing/2014/main" id="{9763638B-CF25-CE80-42D3-2F60595F7BFA}"/>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sp>
        <p:nvSpPr>
          <p:cNvPr id="2" name="TextBox 1">
            <a:extLst>
              <a:ext uri="{FF2B5EF4-FFF2-40B4-BE49-F238E27FC236}">
                <a16:creationId xmlns:a16="http://schemas.microsoft.com/office/drawing/2014/main" id="{560A6834-42F3-5C58-CC34-BB5AC3263039}"/>
              </a:ext>
            </a:extLst>
          </p:cNvPr>
          <p:cNvSpPr txBox="1"/>
          <p:nvPr/>
        </p:nvSpPr>
        <p:spPr>
          <a:xfrm>
            <a:off x="158402" y="959897"/>
            <a:ext cx="928688" cy="369332"/>
          </a:xfrm>
          <a:prstGeom prst="rect">
            <a:avLst/>
          </a:prstGeom>
          <a:noFill/>
        </p:spPr>
        <p:txBody>
          <a:bodyPr wrap="square" rtlCol="0">
            <a:spAutoFit/>
          </a:bodyPr>
          <a:lstStyle/>
          <a:p>
            <a:r>
              <a:rPr lang="en-US" dirty="0"/>
              <a:t>Slide 6</a:t>
            </a:r>
            <a:endParaRPr lang="en-AU" dirty="0"/>
          </a:p>
        </p:txBody>
      </p:sp>
      <p:sp>
        <p:nvSpPr>
          <p:cNvPr id="3" name="TextBox 2">
            <a:extLst>
              <a:ext uri="{FF2B5EF4-FFF2-40B4-BE49-F238E27FC236}">
                <a16:creationId xmlns:a16="http://schemas.microsoft.com/office/drawing/2014/main" id="{BFCA4A68-C00B-9771-1D1F-B6F81547D6D4}"/>
              </a:ext>
            </a:extLst>
          </p:cNvPr>
          <p:cNvSpPr txBox="1"/>
          <p:nvPr/>
        </p:nvSpPr>
        <p:spPr>
          <a:xfrm>
            <a:off x="1104900" y="786884"/>
            <a:ext cx="5195292" cy="461665"/>
          </a:xfrm>
          <a:prstGeom prst="rect">
            <a:avLst/>
          </a:prstGeom>
          <a:noFill/>
        </p:spPr>
        <p:txBody>
          <a:bodyPr wrap="square">
            <a:spAutoFit/>
          </a:bodyPr>
          <a:lstStyle/>
          <a:p>
            <a:pPr>
              <a:spcAft>
                <a:spcPts val="600"/>
              </a:spcAft>
              <a:buNone/>
            </a:pPr>
            <a:r>
              <a:rPr lang="en-US" sz="2400" b="1" dirty="0">
                <a:latin typeface="Times New Roman" panose="02020603050405020304" pitchFamily="18" charset="0"/>
                <a:cs typeface="Times New Roman" panose="02020603050405020304" pitchFamily="18" charset="0"/>
              </a:rPr>
              <a:t>Haoma’s Mineral Resource Estimates</a:t>
            </a:r>
            <a:endParaRPr lang="en-AU"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4950702-5B1E-5507-A364-AFDDD9884764}"/>
              </a:ext>
            </a:extLst>
          </p:cNvPr>
          <p:cNvSpPr txBox="1"/>
          <p:nvPr/>
        </p:nvSpPr>
        <p:spPr>
          <a:xfrm>
            <a:off x="899592" y="1329229"/>
            <a:ext cx="7200800" cy="1754326"/>
          </a:xfrm>
          <a:prstGeom prst="rect">
            <a:avLst/>
          </a:prstGeom>
          <a:noFill/>
        </p:spPr>
        <p:txBody>
          <a:bodyPr wrap="square">
            <a:spAutoFit/>
          </a:bodyPr>
          <a:lstStyle/>
          <a:p>
            <a:pPr marL="342900" lvl="0" indent="-342900" algn="just">
              <a:buFont typeface="Symbol" panose="05050102010706020507" pitchFamily="18" charset="2"/>
              <a:buChar char=""/>
            </a:pPr>
            <a:r>
              <a:rPr lang="en-US" sz="1800" dirty="0">
                <a:solidFill>
                  <a:srgbClr val="212121"/>
                </a:solidFill>
                <a:effectLst/>
                <a:latin typeface="Times New Roman" panose="02020603050405020304" pitchFamily="18" charset="0"/>
                <a:ea typeface="Times New Roman" panose="02020603050405020304" pitchFamily="18" charset="0"/>
              </a:rPr>
              <a:t>At </a:t>
            </a:r>
            <a:r>
              <a:rPr lang="en-US" sz="1800" b="1" dirty="0">
                <a:solidFill>
                  <a:srgbClr val="212121"/>
                </a:solidFill>
                <a:effectLst/>
                <a:latin typeface="Times New Roman" panose="02020603050405020304" pitchFamily="18" charset="0"/>
                <a:ea typeface="Times New Roman" panose="02020603050405020304" pitchFamily="18" charset="0"/>
              </a:rPr>
              <a:t>Bulletin Mine</a:t>
            </a:r>
            <a:r>
              <a:rPr lang="en-US" sz="1800" dirty="0">
                <a:solidFill>
                  <a:srgbClr val="212121"/>
                </a:solidFill>
                <a:effectLst/>
                <a:latin typeface="Times New Roman" panose="02020603050405020304" pitchFamily="18" charset="0"/>
                <a:ea typeface="Times New Roman" panose="02020603050405020304" pitchFamily="18" charset="0"/>
              </a:rPr>
              <a:t> a Maiden Probable Ore Reserve reported by Calidus according to the </a:t>
            </a:r>
            <a:r>
              <a:rPr lang="en-US" sz="1800" b="1" dirty="0">
                <a:solidFill>
                  <a:srgbClr val="212121"/>
                </a:solidFill>
                <a:effectLst/>
                <a:latin typeface="Times New Roman" panose="02020603050405020304" pitchFamily="18" charset="0"/>
                <a:ea typeface="Times New Roman" panose="02020603050405020304" pitchFamily="18" charset="0"/>
              </a:rPr>
              <a:t>2012 JORC Code of 600,000t @ 2.86g/t Au for 55,000oz</a:t>
            </a:r>
            <a:r>
              <a:rPr lang="en-US" sz="1800" dirty="0">
                <a:solidFill>
                  <a:srgbClr val="212121"/>
                </a:solidFill>
                <a:effectLst/>
                <a:latin typeface="Times New Roman" panose="02020603050405020304" pitchFamily="18" charset="0"/>
                <a:ea typeface="Times New Roman" panose="02020603050405020304" pitchFamily="18" charset="0"/>
              </a:rPr>
              <a:t> that includes an open pit Inferred Resource of 100,000t @ 2.55g/t Au for 8,000oz.</a:t>
            </a:r>
            <a:r>
              <a:rPr lang="en-US" sz="1800" b="1" dirty="0">
                <a:solidFill>
                  <a:srgbClr val="212121"/>
                </a:solidFill>
                <a:effectLst/>
                <a:latin typeface="Times New Roman" panose="02020603050405020304" pitchFamily="18" charset="0"/>
                <a:ea typeface="Times New Roman" panose="02020603050405020304" pitchFamily="18" charset="0"/>
              </a:rPr>
              <a:t> </a:t>
            </a:r>
            <a:r>
              <a:rPr lang="en-US" sz="1800" b="1" dirty="0">
                <a:solidFill>
                  <a:srgbClr val="212121"/>
                </a:solidFill>
                <a:effectLst/>
                <a:highlight>
                  <a:srgbClr val="FFFF00"/>
                </a:highlight>
                <a:latin typeface="Times New Roman" panose="02020603050405020304" pitchFamily="18" charset="0"/>
                <a:ea typeface="Times New Roman" panose="02020603050405020304" pitchFamily="18" charset="0"/>
              </a:rPr>
              <a:t>The estimated total ‘in ground’ value, while remaining open at depth is $404+m (November 13, 2025, gold price $A6,420/oz)</a:t>
            </a:r>
            <a:r>
              <a:rPr lang="en-US" sz="1800" dirty="0">
                <a:solidFill>
                  <a:srgbClr val="212121"/>
                </a:solidFill>
                <a:effectLst/>
                <a:highlight>
                  <a:srgbClr val="FFFF00"/>
                </a:highlight>
                <a:latin typeface="Times New Roman" panose="02020603050405020304" pitchFamily="18" charset="0"/>
                <a:ea typeface="Times New Roman" panose="02020603050405020304" pitchFamily="18" charset="0"/>
              </a:rPr>
              <a:t>.</a:t>
            </a:r>
            <a:endParaRPr lang="en-AU" sz="1600" dirty="0">
              <a:effectLst/>
              <a:latin typeface="Times New Roman" panose="02020603050405020304" pitchFamily="18" charset="0"/>
              <a:ea typeface="Times New Roman" panose="02020603050405020304" pitchFamily="18" charset="0"/>
            </a:endParaRPr>
          </a:p>
        </p:txBody>
      </p:sp>
      <p:pic>
        <p:nvPicPr>
          <p:cNvPr id="2049" name="Picture 8" descr="A rocky hill with blue sky&#10;&#10;AI-generated content may be incorrect.">
            <a:extLst>
              <a:ext uri="{FF2B5EF4-FFF2-40B4-BE49-F238E27FC236}">
                <a16:creationId xmlns:a16="http://schemas.microsoft.com/office/drawing/2014/main" id="{1DBA63FE-613B-DE55-98E9-94BD410D52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192" b="20917"/>
          <a:stretch>
            <a:fillRect/>
          </a:stretch>
        </p:blipFill>
        <p:spPr bwMode="auto">
          <a:xfrm>
            <a:off x="1219200" y="3333749"/>
            <a:ext cx="5513040" cy="288883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extLst>
              <a:ext uri="{FF2B5EF4-FFF2-40B4-BE49-F238E27FC236}">
                <a16:creationId xmlns:a16="http://schemas.microsoft.com/office/drawing/2014/main" id="{F5F2C526-8358-3BD5-1788-0C8ACAFC3EF1}"/>
              </a:ext>
            </a:extLst>
          </p:cNvPr>
          <p:cNvSpPr txBox="1">
            <a:spLocks noChangeArrowheads="1"/>
          </p:cNvSpPr>
          <p:nvPr/>
        </p:nvSpPr>
        <p:spPr bwMode="auto">
          <a:xfrm>
            <a:off x="6794500" y="4217988"/>
            <a:ext cx="1630015" cy="83099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Bulletin Deposit looking southwest at the south and western walls.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Rectangle 3">
            <a:extLst>
              <a:ext uri="{FF2B5EF4-FFF2-40B4-BE49-F238E27FC236}">
                <a16:creationId xmlns:a16="http://schemas.microsoft.com/office/drawing/2014/main" id="{67CA69F4-EFFF-8FB6-6FB5-F62AC8E601AD}"/>
              </a:ext>
            </a:extLst>
          </p:cNvPr>
          <p:cNvSpPr>
            <a:spLocks noChangeArrowheads="1"/>
          </p:cNvSpPr>
          <p:nvPr/>
        </p:nvSpPr>
        <p:spPr bwMode="auto">
          <a:xfrm>
            <a:off x="0" y="287655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11" name="Rectangle 5">
            <a:extLst>
              <a:ext uri="{FF2B5EF4-FFF2-40B4-BE49-F238E27FC236}">
                <a16:creationId xmlns:a16="http://schemas.microsoft.com/office/drawing/2014/main" id="{39493DCA-6E07-AB6A-DF7C-D3BCE56B04D3}"/>
              </a:ext>
            </a:extLst>
          </p:cNvPr>
          <p:cNvSpPr>
            <a:spLocks noChangeArrowheads="1"/>
          </p:cNvSpPr>
          <p:nvPr/>
        </p:nvSpPr>
        <p:spPr bwMode="auto">
          <a:xfrm>
            <a:off x="269875" y="33337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12" name="Rectangle 6">
            <a:extLst>
              <a:ext uri="{FF2B5EF4-FFF2-40B4-BE49-F238E27FC236}">
                <a16:creationId xmlns:a16="http://schemas.microsoft.com/office/drawing/2014/main" id="{EBD71383-CF33-4A73-D863-470F51593FB3}"/>
              </a:ext>
            </a:extLst>
          </p:cNvPr>
          <p:cNvSpPr>
            <a:spLocks noChangeArrowheads="1"/>
          </p:cNvSpPr>
          <p:nvPr/>
        </p:nvSpPr>
        <p:spPr bwMode="auto">
          <a:xfrm>
            <a:off x="269875" y="5829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Tree>
    <p:extLst>
      <p:ext uri="{BB962C8B-B14F-4D97-AF65-F5344CB8AC3E}">
        <p14:creationId xmlns:p14="http://schemas.microsoft.com/office/powerpoint/2010/main" val="3765062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a:extLst>
              <a:ext uri="{FF2B5EF4-FFF2-40B4-BE49-F238E27FC236}">
                <a16:creationId xmlns:a16="http://schemas.microsoft.com/office/drawing/2014/main" id="{FF8ACC8E-35EA-A2B6-DD67-1BA92357A7ED}"/>
              </a:ext>
            </a:extLst>
          </p:cNvPr>
          <p:cNvSpPr txBox="1">
            <a:spLocks noChangeArrowheads="1"/>
          </p:cNvSpPr>
          <p:nvPr/>
        </p:nvSpPr>
        <p:spPr bwMode="auto">
          <a:xfrm>
            <a:off x="1081088" y="744856"/>
            <a:ext cx="59391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Aft>
                <a:spcPts val="600"/>
              </a:spcAft>
              <a:buNone/>
            </a:pPr>
            <a:r>
              <a:rPr lang="en-US" sz="2400" b="1" dirty="0">
                <a:latin typeface="Times New Roman" panose="02020603050405020304" pitchFamily="18" charset="0"/>
                <a:cs typeface="Times New Roman" panose="02020603050405020304" pitchFamily="18" charset="0"/>
              </a:rPr>
              <a:t>Haoma’s Mineral Resource Estimates</a:t>
            </a:r>
            <a:endParaRPr lang="en-AU"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3075" name="Group 8">
            <a:extLst>
              <a:ext uri="{FF2B5EF4-FFF2-40B4-BE49-F238E27FC236}">
                <a16:creationId xmlns:a16="http://schemas.microsoft.com/office/drawing/2014/main" id="{F821AFCF-1B0D-6D09-4A05-B0B8DE91933C}"/>
              </a:ext>
            </a:extLst>
          </p:cNvPr>
          <p:cNvGrpSpPr>
            <a:grpSpLocks/>
          </p:cNvGrpSpPr>
          <p:nvPr/>
        </p:nvGrpSpPr>
        <p:grpSpPr bwMode="auto">
          <a:xfrm>
            <a:off x="152400" y="152400"/>
            <a:ext cx="2895600" cy="839788"/>
            <a:chOff x="624" y="816"/>
            <a:chExt cx="1824" cy="529"/>
          </a:xfrm>
        </p:grpSpPr>
        <p:pic>
          <p:nvPicPr>
            <p:cNvPr id="3076" name="Picture 9">
              <a:extLst>
                <a:ext uri="{FF2B5EF4-FFF2-40B4-BE49-F238E27FC236}">
                  <a16:creationId xmlns:a16="http://schemas.microsoft.com/office/drawing/2014/main" id="{CDD25C55-2A7F-73BA-1C9F-E805163B441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0">
              <a:extLst>
                <a:ext uri="{FF2B5EF4-FFF2-40B4-BE49-F238E27FC236}">
                  <a16:creationId xmlns:a16="http://schemas.microsoft.com/office/drawing/2014/main" id="{85B2D417-2B3D-F0D3-32BE-D9FAE9073900}"/>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
        <p:nvSpPr>
          <p:cNvPr id="4" name="TextBox 3">
            <a:extLst>
              <a:ext uri="{FF2B5EF4-FFF2-40B4-BE49-F238E27FC236}">
                <a16:creationId xmlns:a16="http://schemas.microsoft.com/office/drawing/2014/main" id="{48CF854F-0482-8870-655B-4DAF52ACDCAA}"/>
              </a:ext>
            </a:extLst>
          </p:cNvPr>
          <p:cNvSpPr txBox="1"/>
          <p:nvPr/>
        </p:nvSpPr>
        <p:spPr>
          <a:xfrm>
            <a:off x="158402" y="959897"/>
            <a:ext cx="928688" cy="369332"/>
          </a:xfrm>
          <a:prstGeom prst="rect">
            <a:avLst/>
          </a:prstGeom>
          <a:noFill/>
        </p:spPr>
        <p:txBody>
          <a:bodyPr wrap="square" rtlCol="0">
            <a:spAutoFit/>
          </a:bodyPr>
          <a:lstStyle/>
          <a:p>
            <a:r>
              <a:rPr lang="en-US" dirty="0"/>
              <a:t>Slide 7</a:t>
            </a:r>
            <a:endParaRPr lang="en-AU" dirty="0"/>
          </a:p>
        </p:txBody>
      </p:sp>
      <p:pic>
        <p:nvPicPr>
          <p:cNvPr id="7" name="Picture 6">
            <a:extLst>
              <a:ext uri="{FF2B5EF4-FFF2-40B4-BE49-F238E27FC236}">
                <a16:creationId xmlns:a16="http://schemas.microsoft.com/office/drawing/2014/main" id="{8F96975C-6704-CEA5-32E5-5086B346E5B6}"/>
              </a:ext>
            </a:extLst>
          </p:cNvPr>
          <p:cNvPicPr>
            <a:picLocks noChangeAspect="1"/>
          </p:cNvPicPr>
          <p:nvPr/>
        </p:nvPicPr>
        <p:blipFill>
          <a:blip r:embed="rId3"/>
          <a:stretch>
            <a:fillRect/>
          </a:stretch>
        </p:blipFill>
        <p:spPr>
          <a:xfrm>
            <a:off x="819350" y="1224454"/>
            <a:ext cx="7505300" cy="2959627"/>
          </a:xfrm>
          <a:prstGeom prst="rect">
            <a:avLst/>
          </a:prstGeom>
        </p:spPr>
      </p:pic>
      <p:pic>
        <p:nvPicPr>
          <p:cNvPr id="8" name="Picture 7">
            <a:extLst>
              <a:ext uri="{FF2B5EF4-FFF2-40B4-BE49-F238E27FC236}">
                <a16:creationId xmlns:a16="http://schemas.microsoft.com/office/drawing/2014/main" id="{6D42D5D0-C96F-3465-14EB-6BDEA8355023}"/>
              </a:ext>
            </a:extLst>
          </p:cNvPr>
          <p:cNvPicPr>
            <a:picLocks noChangeAspect="1"/>
          </p:cNvPicPr>
          <p:nvPr/>
        </p:nvPicPr>
        <p:blipFill>
          <a:blip r:embed="rId4"/>
          <a:srcRect l="6629" t="11177" r="23774" b="13956"/>
          <a:stretch/>
        </p:blipFill>
        <p:spPr>
          <a:xfrm>
            <a:off x="1204764" y="4187949"/>
            <a:ext cx="4536504" cy="2575177"/>
          </a:xfrm>
          <a:prstGeom prst="rect">
            <a:avLst/>
          </a:prstGeom>
        </p:spPr>
      </p:pic>
      <p:sp>
        <p:nvSpPr>
          <p:cNvPr id="9" name="Text Box 2">
            <a:extLst>
              <a:ext uri="{FF2B5EF4-FFF2-40B4-BE49-F238E27FC236}">
                <a16:creationId xmlns:a16="http://schemas.microsoft.com/office/drawing/2014/main" id="{BF6076E7-45FC-83E5-A95F-4C71FE5FA330}"/>
              </a:ext>
            </a:extLst>
          </p:cNvPr>
          <p:cNvSpPr txBox="1">
            <a:spLocks noChangeArrowheads="1"/>
          </p:cNvSpPr>
          <p:nvPr/>
        </p:nvSpPr>
        <p:spPr bwMode="auto">
          <a:xfrm>
            <a:off x="5868144" y="4642168"/>
            <a:ext cx="2232248" cy="46166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hangingPunct="0">
              <a:spcBef>
                <a:spcPts val="1200"/>
              </a:spcBef>
            </a:pPr>
            <a:r>
              <a:rPr lang="en-US" sz="1200" b="1" u="none" strike="noStrike" dirty="0">
                <a:effectLst/>
                <a:latin typeface="Times New Roman" panose="02020603050405020304" pitchFamily="18" charset="0"/>
                <a:ea typeface="Times New Roman" panose="02020603050405020304" pitchFamily="18" charset="0"/>
              </a:rPr>
              <a:t>Blue Bar Pit showing water in the pit covering remaining ore.</a:t>
            </a:r>
            <a:endParaRPr lang="en-AU" sz="1200" b="1" u="sng"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40594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B3967-D485-F2A3-C564-AAA25B43D5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ECB68-4A11-2843-35A9-DFCDDAD9687F}"/>
              </a:ext>
            </a:extLst>
          </p:cNvPr>
          <p:cNvSpPr>
            <a:spLocks noGrp="1"/>
          </p:cNvSpPr>
          <p:nvPr>
            <p:ph type="title"/>
          </p:nvPr>
        </p:nvSpPr>
        <p:spPr>
          <a:xfrm>
            <a:off x="1081088" y="1050892"/>
            <a:ext cx="7400520" cy="636612"/>
          </a:xfrm>
        </p:spPr>
        <p:txBody>
          <a:bodyPr/>
          <a:lstStyle/>
          <a:p>
            <a:pPr algn="l"/>
            <a:r>
              <a:rPr lang="en-US" sz="2400" b="1" dirty="0">
                <a:latin typeface="Times New Roman" panose="02020603050405020304" pitchFamily="18" charset="0"/>
                <a:cs typeface="Times New Roman" panose="02020603050405020304" pitchFamily="18" charset="0"/>
              </a:rPr>
              <a:t>Haoma’s Mineral Resource Estimates</a:t>
            </a:r>
            <a:endParaRPr lang="en-AU" sz="2400" dirty="0">
              <a:latin typeface="Times New Roman" panose="02020603050405020304" pitchFamily="18" charset="0"/>
              <a:cs typeface="Times New Roman" panose="02020603050405020304" pitchFamily="18" charset="0"/>
            </a:endParaRPr>
          </a:p>
        </p:txBody>
      </p:sp>
      <p:grpSp>
        <p:nvGrpSpPr>
          <p:cNvPr id="4" name="Group 8">
            <a:extLst>
              <a:ext uri="{FF2B5EF4-FFF2-40B4-BE49-F238E27FC236}">
                <a16:creationId xmlns:a16="http://schemas.microsoft.com/office/drawing/2014/main" id="{28E4A936-32AA-9417-03F4-71C686EC343A}"/>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DE7B3A23-60CC-04F0-D753-0F7BC522DA5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391DBD52-C335-E5E3-32FD-F2F969890F62}"/>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sp>
        <p:nvSpPr>
          <p:cNvPr id="8" name="TextBox 7">
            <a:extLst>
              <a:ext uri="{FF2B5EF4-FFF2-40B4-BE49-F238E27FC236}">
                <a16:creationId xmlns:a16="http://schemas.microsoft.com/office/drawing/2014/main" id="{7EAF826F-9022-960E-FCC7-4979290ECB73}"/>
              </a:ext>
            </a:extLst>
          </p:cNvPr>
          <p:cNvSpPr txBox="1"/>
          <p:nvPr/>
        </p:nvSpPr>
        <p:spPr>
          <a:xfrm>
            <a:off x="755576" y="1859340"/>
            <a:ext cx="7632848" cy="1754326"/>
          </a:xfrm>
          <a:prstGeom prst="rect">
            <a:avLst/>
          </a:prstGeom>
          <a:noFill/>
        </p:spPr>
        <p:txBody>
          <a:bodyPr wrap="square">
            <a:spAutoFit/>
          </a:bodyPr>
          <a:lstStyle/>
          <a:p>
            <a:pPr marL="342900" lvl="0" indent="-342900" algn="just">
              <a:spcAft>
                <a:spcPts val="600"/>
              </a:spcAft>
              <a:buFont typeface="Symbol" panose="05050102010706020507" pitchFamily="18" charset="2"/>
              <a:buChar char=""/>
            </a:pPr>
            <a:r>
              <a:rPr lang="en-AU" sz="1800" dirty="0">
                <a:solidFill>
                  <a:srgbClr val="212121"/>
                </a:solidFill>
                <a:effectLst/>
                <a:latin typeface="Times New Roman" panose="02020603050405020304" pitchFamily="18" charset="0"/>
                <a:ea typeface="Times New Roman" panose="02020603050405020304" pitchFamily="18" charset="0"/>
              </a:rPr>
              <a:t>At </a:t>
            </a:r>
            <a:r>
              <a:rPr lang="en-AU" sz="1800" b="1" dirty="0">
                <a:solidFill>
                  <a:srgbClr val="212121"/>
                </a:solidFill>
                <a:effectLst/>
                <a:latin typeface="Times New Roman" panose="02020603050405020304" pitchFamily="18" charset="0"/>
                <a:ea typeface="Times New Roman" panose="02020603050405020304" pitchFamily="18" charset="0"/>
              </a:rPr>
              <a:t>Copper Knob</a:t>
            </a:r>
            <a:r>
              <a:rPr lang="en-AU" sz="1800" dirty="0">
                <a:solidFill>
                  <a:srgbClr val="212121"/>
                </a:solidFill>
                <a:effectLst/>
                <a:latin typeface="Times New Roman" panose="02020603050405020304" pitchFamily="18" charset="0"/>
                <a:ea typeface="Times New Roman" panose="02020603050405020304" pitchFamily="18" charset="0"/>
              </a:rPr>
              <a:t>, Ravenswood, Qld, </a:t>
            </a:r>
            <a:r>
              <a:rPr lang="en-US" sz="1800" dirty="0">
                <a:effectLst/>
                <a:latin typeface="Times New Roman" panose="02020603050405020304" pitchFamily="18" charset="0"/>
                <a:ea typeface="Times New Roman" panose="02020603050405020304" pitchFamily="18" charset="0"/>
              </a:rPr>
              <a:t>Haoma’s 2024 drilling of the resource confirmed a previously measured mineral resource estimate of </a:t>
            </a:r>
            <a:r>
              <a:rPr lang="en-US" sz="1800" b="1" dirty="0">
                <a:effectLst/>
                <a:latin typeface="Times New Roman" panose="02020603050405020304" pitchFamily="18" charset="0"/>
                <a:ea typeface="Times New Roman" panose="02020603050405020304" pitchFamily="18" charset="0"/>
              </a:rPr>
              <a:t>620,000t @ 1.04 g/t Au</a:t>
            </a:r>
            <a:r>
              <a:rPr lang="en-US" sz="1800" i="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to a vertical depth of up to 25m. Further drilling is required to convert the mineral resource for reporting under the 2012 JORC Code. If the mineral resource remains consistent, the </a:t>
            </a:r>
            <a:r>
              <a:rPr lang="en-US" sz="1800" dirty="0">
                <a:solidFill>
                  <a:srgbClr val="212121"/>
                </a:solidFill>
                <a:effectLst/>
                <a:latin typeface="Times New Roman" panose="02020603050405020304" pitchFamily="18" charset="0"/>
                <a:ea typeface="Times New Roman" panose="02020603050405020304" pitchFamily="18" charset="0"/>
              </a:rPr>
              <a:t>estimated</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a:solidFill>
                  <a:srgbClr val="000000"/>
                </a:solidFill>
                <a:effectLst/>
                <a:highlight>
                  <a:srgbClr val="FFFF00"/>
                </a:highlight>
                <a:latin typeface="Times New Roman" panose="02020603050405020304" pitchFamily="18" charset="0"/>
                <a:ea typeface="Times New Roman" panose="02020603050405020304" pitchFamily="18" charset="0"/>
              </a:rPr>
              <a:t>‘</a:t>
            </a:r>
            <a:r>
              <a:rPr lang="en-US" sz="1800" b="1" dirty="0">
                <a:solidFill>
                  <a:srgbClr val="000000"/>
                </a:solidFill>
                <a:effectLst/>
                <a:highlight>
                  <a:srgbClr val="FFFF00"/>
                </a:highlight>
                <a:latin typeface="Times New Roman" panose="02020603050405020304" pitchFamily="18" charset="0"/>
                <a:ea typeface="Times New Roman" panose="02020603050405020304" pitchFamily="18" charset="0"/>
              </a:rPr>
              <a:t>in-ground’ value may be close to $133+m (November 13, 2025, gold price $A6,420/oz).</a:t>
            </a:r>
            <a:endParaRPr lang="en-AU" sz="1600" dirty="0">
              <a:effectLst/>
              <a:latin typeface="Times New Roman" panose="02020603050405020304" pitchFamily="18" charset="0"/>
              <a:ea typeface="Times New Roman" panose="02020603050405020304" pitchFamily="18" charset="0"/>
            </a:endParaRPr>
          </a:p>
        </p:txBody>
      </p:sp>
      <p:sp>
        <p:nvSpPr>
          <p:cNvPr id="9" name="TextBox 8">
            <a:extLst>
              <a:ext uri="{FF2B5EF4-FFF2-40B4-BE49-F238E27FC236}">
                <a16:creationId xmlns:a16="http://schemas.microsoft.com/office/drawing/2014/main" id="{ACAD7158-D0D2-3FDA-6103-70AAA3D53797}"/>
              </a:ext>
            </a:extLst>
          </p:cNvPr>
          <p:cNvSpPr txBox="1"/>
          <p:nvPr/>
        </p:nvSpPr>
        <p:spPr>
          <a:xfrm>
            <a:off x="158402" y="959897"/>
            <a:ext cx="928688" cy="369332"/>
          </a:xfrm>
          <a:prstGeom prst="rect">
            <a:avLst/>
          </a:prstGeom>
          <a:noFill/>
        </p:spPr>
        <p:txBody>
          <a:bodyPr wrap="square" rtlCol="0">
            <a:spAutoFit/>
          </a:bodyPr>
          <a:lstStyle/>
          <a:p>
            <a:r>
              <a:rPr lang="en-US" dirty="0"/>
              <a:t>Slide 8</a:t>
            </a:r>
            <a:endParaRPr lang="en-AU" dirty="0"/>
          </a:p>
        </p:txBody>
      </p:sp>
    </p:spTree>
    <p:extLst>
      <p:ext uri="{BB962C8B-B14F-4D97-AF65-F5344CB8AC3E}">
        <p14:creationId xmlns:p14="http://schemas.microsoft.com/office/powerpoint/2010/main" val="2985883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E5A3D-2E7A-D718-E46A-1112D2DF455D}"/>
              </a:ext>
            </a:extLst>
          </p:cNvPr>
          <p:cNvSpPr>
            <a:spLocks noGrp="1"/>
          </p:cNvSpPr>
          <p:nvPr>
            <p:ph type="title"/>
          </p:nvPr>
        </p:nvSpPr>
        <p:spPr>
          <a:xfrm>
            <a:off x="1081088" y="1050892"/>
            <a:ext cx="7400520" cy="636612"/>
          </a:xfrm>
        </p:spPr>
        <p:txBody>
          <a:bodyPr/>
          <a:lstStyle/>
          <a:p>
            <a:pPr algn="l"/>
            <a:r>
              <a:rPr lang="en-US" sz="2400" b="1" dirty="0">
                <a:latin typeface="Times New Roman" panose="02020603050405020304" pitchFamily="18" charset="0"/>
                <a:cs typeface="Times New Roman" panose="02020603050405020304" pitchFamily="18" charset="0"/>
              </a:rPr>
              <a:t>Haoma’s Mineral Resource Estimates</a:t>
            </a:r>
            <a:endParaRPr lang="en-AU" sz="2400" dirty="0">
              <a:latin typeface="Times New Roman" panose="02020603050405020304" pitchFamily="18" charset="0"/>
              <a:cs typeface="Times New Roman" panose="02020603050405020304" pitchFamily="18" charset="0"/>
            </a:endParaRPr>
          </a:p>
        </p:txBody>
      </p:sp>
      <p:grpSp>
        <p:nvGrpSpPr>
          <p:cNvPr id="4" name="Group 8">
            <a:extLst>
              <a:ext uri="{FF2B5EF4-FFF2-40B4-BE49-F238E27FC236}">
                <a16:creationId xmlns:a16="http://schemas.microsoft.com/office/drawing/2014/main" id="{6AE7775E-77F4-E184-0648-DB36A53CDB18}"/>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A2363812-EE73-7E8D-B54F-A4AE9023831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35B1DD31-65E8-CD30-E393-E298DCD29DF0}"/>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pic>
        <p:nvPicPr>
          <p:cNvPr id="10" name="Picture 9">
            <a:extLst>
              <a:ext uri="{FF2B5EF4-FFF2-40B4-BE49-F238E27FC236}">
                <a16:creationId xmlns:a16="http://schemas.microsoft.com/office/drawing/2014/main" id="{45871F09-5DDB-53E3-5E79-401E20E5E441}"/>
              </a:ext>
            </a:extLst>
          </p:cNvPr>
          <p:cNvPicPr>
            <a:picLocks noChangeAspect="1"/>
          </p:cNvPicPr>
          <p:nvPr/>
        </p:nvPicPr>
        <p:blipFill>
          <a:blip r:embed="rId3"/>
          <a:srcRect l="-7279" t="28999" r="7279" b="58756"/>
          <a:stretch/>
        </p:blipFill>
        <p:spPr>
          <a:xfrm>
            <a:off x="2195736" y="1988840"/>
            <a:ext cx="4148590" cy="839788"/>
          </a:xfrm>
          <a:prstGeom prst="rect">
            <a:avLst/>
          </a:prstGeom>
        </p:spPr>
      </p:pic>
      <p:sp>
        <p:nvSpPr>
          <p:cNvPr id="12" name="TextBox 11">
            <a:extLst>
              <a:ext uri="{FF2B5EF4-FFF2-40B4-BE49-F238E27FC236}">
                <a16:creationId xmlns:a16="http://schemas.microsoft.com/office/drawing/2014/main" id="{04E73718-A201-A0ED-6110-F31CEE1A46F2}"/>
              </a:ext>
            </a:extLst>
          </p:cNvPr>
          <p:cNvSpPr txBox="1"/>
          <p:nvPr/>
        </p:nvSpPr>
        <p:spPr>
          <a:xfrm>
            <a:off x="539552" y="1728535"/>
            <a:ext cx="7819216" cy="4909036"/>
          </a:xfrm>
          <a:prstGeom prst="rect">
            <a:avLst/>
          </a:prstGeom>
          <a:noFill/>
        </p:spPr>
        <p:txBody>
          <a:bodyPr wrap="square">
            <a:spAutoFit/>
          </a:bodyPr>
          <a:lstStyle/>
          <a:p>
            <a:pPr marL="342900" lvl="0" indent="-342900" algn="just">
              <a:spcAft>
                <a:spcPts val="600"/>
              </a:spcAft>
              <a:buFont typeface="Symbol" panose="05050102010706020507" pitchFamily="18" charset="2"/>
              <a:buChar char=""/>
            </a:pPr>
            <a:r>
              <a:rPr lang="en-US" sz="1400" dirty="0">
                <a:solidFill>
                  <a:srgbClr val="000000"/>
                </a:solidFill>
                <a:effectLst/>
                <a:latin typeface="Times New Roman" panose="02020603050405020304" pitchFamily="18" charset="0"/>
                <a:ea typeface="Times New Roman" panose="02020603050405020304" pitchFamily="18" charset="0"/>
              </a:rPr>
              <a:t>At </a:t>
            </a:r>
            <a:r>
              <a:rPr lang="en-US" sz="1400" b="1" dirty="0">
                <a:solidFill>
                  <a:srgbClr val="000000"/>
                </a:solidFill>
                <a:effectLst/>
                <a:latin typeface="Times New Roman" panose="02020603050405020304" pitchFamily="18" charset="0"/>
                <a:ea typeface="Times New Roman" panose="02020603050405020304" pitchFamily="18" charset="0"/>
              </a:rPr>
              <a:t>Mickey’s Find</a:t>
            </a:r>
            <a:r>
              <a:rPr lang="en-US" sz="1400" dirty="0">
                <a:solidFill>
                  <a:srgbClr val="000000"/>
                </a:solidFill>
                <a:effectLst/>
                <a:latin typeface="Times New Roman" panose="02020603050405020304" pitchFamily="18" charset="0"/>
                <a:ea typeface="Times New Roman" panose="02020603050405020304" pitchFamily="18" charset="0"/>
              </a:rPr>
              <a:t>, an estimated </a:t>
            </a:r>
            <a:r>
              <a:rPr lang="en-US" sz="1400" b="1" dirty="0">
                <a:solidFill>
                  <a:srgbClr val="000000"/>
                </a:solidFill>
                <a:effectLst/>
                <a:latin typeface="Times New Roman" panose="02020603050405020304" pitchFamily="18" charset="0"/>
                <a:ea typeface="Times New Roman" panose="02020603050405020304" pitchFamily="18" charset="0"/>
              </a:rPr>
              <a:t>11,805,000t</a:t>
            </a:r>
            <a:r>
              <a:rPr lang="en-US" sz="1400" dirty="0">
                <a:solidFill>
                  <a:srgbClr val="000000"/>
                </a:solidFill>
                <a:effectLst/>
                <a:latin typeface="Times New Roman" panose="02020603050405020304" pitchFamily="18" charset="0"/>
                <a:ea typeface="Times New Roman" panose="02020603050405020304" pitchFamily="18" charset="0"/>
              </a:rPr>
              <a:t> </a:t>
            </a:r>
            <a:r>
              <a:rPr lang="en-US" sz="1400" b="1" dirty="0">
                <a:solidFill>
                  <a:srgbClr val="000000"/>
                </a:solidFill>
                <a:effectLst/>
                <a:latin typeface="Times New Roman" panose="02020603050405020304" pitchFamily="18" charset="0"/>
                <a:ea typeface="Times New Roman" panose="02020603050405020304" pitchFamily="18" charset="0"/>
              </a:rPr>
              <a:t>@ 1.02 g/t</a:t>
            </a:r>
            <a:r>
              <a:rPr lang="en-US" sz="1400" dirty="0">
                <a:solidFill>
                  <a:srgbClr val="000000"/>
                </a:solidFill>
                <a:effectLst/>
                <a:latin typeface="Times New Roman" panose="02020603050405020304" pitchFamily="18" charset="0"/>
                <a:ea typeface="Times New Roman" panose="02020603050405020304" pitchFamily="18" charset="0"/>
              </a:rPr>
              <a:t> </a:t>
            </a:r>
            <a:r>
              <a:rPr lang="en-US" sz="1400" b="1" dirty="0">
                <a:solidFill>
                  <a:srgbClr val="000000"/>
                </a:solidFill>
                <a:effectLst/>
                <a:latin typeface="Times New Roman" panose="02020603050405020304" pitchFamily="18" charset="0"/>
                <a:ea typeface="Times New Roman" panose="02020603050405020304" pitchFamily="18" charset="0"/>
              </a:rPr>
              <a:t>for 386,300oz</a:t>
            </a:r>
            <a:r>
              <a:rPr lang="en-US" sz="1400" dirty="0">
                <a:solidFill>
                  <a:srgbClr val="000000"/>
                </a:solidFill>
                <a:effectLst/>
                <a:latin typeface="Times New Roman" panose="02020603050405020304" pitchFamily="18" charset="0"/>
                <a:ea typeface="Times New Roman" panose="02020603050405020304" pitchFamily="18" charset="0"/>
              </a:rPr>
              <a:t> was reported according to the 2004 JORC Code. </a:t>
            </a:r>
            <a:r>
              <a:rPr lang="en-US" sz="1400" dirty="0">
                <a:effectLst/>
                <a:latin typeface="Times New Roman" panose="02020603050405020304" pitchFamily="18" charset="0"/>
                <a:ea typeface="Times New Roman" panose="02020603050405020304" pitchFamily="18" charset="0"/>
              </a:rPr>
              <a:t>Further drilling is required to convert the mineral resource for reporting under the 2012 JORC Code.  If the mineral resource remains consistent, the </a:t>
            </a:r>
            <a:r>
              <a:rPr lang="en-US" sz="1400" dirty="0">
                <a:solidFill>
                  <a:srgbClr val="212121"/>
                </a:solidFill>
                <a:effectLst/>
                <a:latin typeface="Times New Roman" panose="02020603050405020304" pitchFamily="18" charset="0"/>
                <a:ea typeface="Times New Roman" panose="02020603050405020304" pitchFamily="18" charset="0"/>
              </a:rPr>
              <a:t>estimated total </a:t>
            </a:r>
            <a:r>
              <a:rPr lang="en-US" sz="1400" dirty="0">
                <a:solidFill>
                  <a:srgbClr val="212121"/>
                </a:solidFill>
                <a:effectLst/>
                <a:highlight>
                  <a:srgbClr val="FFFF00"/>
                </a:highlight>
                <a:latin typeface="Times New Roman" panose="02020603050405020304" pitchFamily="18" charset="0"/>
                <a:ea typeface="Times New Roman" panose="02020603050405020304" pitchFamily="18" charset="0"/>
              </a:rPr>
              <a:t>‘</a:t>
            </a:r>
            <a:r>
              <a:rPr lang="en-US" sz="1400" b="1" dirty="0">
                <a:solidFill>
                  <a:srgbClr val="212121"/>
                </a:solidFill>
                <a:effectLst/>
                <a:highlight>
                  <a:srgbClr val="FFFF00"/>
                </a:highlight>
                <a:latin typeface="Times New Roman" panose="02020603050405020304" pitchFamily="18" charset="0"/>
                <a:ea typeface="Times New Roman" panose="02020603050405020304" pitchFamily="18" charset="0"/>
              </a:rPr>
              <a:t>in ground’ value may be close to $2.4+b (November 13, 2025, gold price $A6,420/oz)</a:t>
            </a:r>
          </a:p>
          <a:p>
            <a:pPr marL="342900" lvl="0" indent="-342900" algn="just">
              <a:spcAft>
                <a:spcPts val="600"/>
              </a:spcAft>
              <a:buFont typeface="Symbol" panose="05050102010706020507" pitchFamily="18" charset="2"/>
              <a:buChar char=""/>
            </a:pPr>
            <a:endParaRPr lang="en-US" sz="1400" b="1" dirty="0">
              <a:solidFill>
                <a:srgbClr val="212121"/>
              </a:solidFill>
              <a:highlight>
                <a:srgbClr val="FFFF00"/>
              </a:highlight>
              <a:latin typeface="Times New Roman" panose="02020603050405020304" pitchFamily="18" charset="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US" sz="1400" b="1" dirty="0">
              <a:solidFill>
                <a:srgbClr val="212121"/>
              </a:solidFill>
              <a:effectLst/>
              <a:highlight>
                <a:srgbClr val="FFFF00"/>
              </a:highlight>
              <a:latin typeface="Times New Roman" panose="02020603050405020304" pitchFamily="18" charset="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US" sz="1400" b="1" dirty="0">
              <a:solidFill>
                <a:srgbClr val="212121"/>
              </a:solidFill>
              <a:highlight>
                <a:srgbClr val="FFFF00"/>
              </a:highlight>
              <a:latin typeface="Times New Roman" panose="02020603050405020304" pitchFamily="18" charset="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US" sz="1400" b="1" dirty="0">
              <a:solidFill>
                <a:srgbClr val="212121"/>
              </a:solidFill>
              <a:effectLst/>
              <a:highlight>
                <a:srgbClr val="FFFF00"/>
              </a:highlight>
              <a:latin typeface="Times New Roman" panose="02020603050405020304" pitchFamily="18" charset="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US" sz="1400" b="1" dirty="0">
              <a:solidFill>
                <a:srgbClr val="212121"/>
              </a:solidFill>
              <a:highlight>
                <a:srgbClr val="FFFF00"/>
              </a:highlight>
              <a:latin typeface="Times New Roman" panose="02020603050405020304" pitchFamily="18" charset="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US" sz="1400" b="1" dirty="0">
              <a:solidFill>
                <a:srgbClr val="212121"/>
              </a:solidFill>
              <a:effectLst/>
              <a:highlight>
                <a:srgbClr val="FFFF00"/>
              </a:highlight>
              <a:latin typeface="Times New Roman" panose="02020603050405020304" pitchFamily="18" charset="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US" sz="1400" b="1" dirty="0">
              <a:solidFill>
                <a:srgbClr val="212121"/>
              </a:solidFill>
              <a:highlight>
                <a:srgbClr val="FFFF00"/>
              </a:highlight>
              <a:latin typeface="Times New Roman" panose="02020603050405020304" pitchFamily="18" charset="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US" sz="1400" b="1" dirty="0">
              <a:solidFill>
                <a:srgbClr val="212121"/>
              </a:solidFill>
              <a:effectLst/>
              <a:highlight>
                <a:srgbClr val="FFFF00"/>
              </a:highlight>
              <a:latin typeface="Times New Roman" panose="02020603050405020304" pitchFamily="18" charset="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US" sz="1400" b="1" dirty="0">
              <a:solidFill>
                <a:srgbClr val="212121"/>
              </a:solidFill>
              <a:highlight>
                <a:srgbClr val="FFFF00"/>
              </a:highlight>
              <a:latin typeface="Times New Roman" panose="02020603050405020304" pitchFamily="18" charset="0"/>
              <a:ea typeface="Times New Roman" panose="02020603050405020304" pitchFamily="18" charset="0"/>
            </a:endParaRPr>
          </a:p>
          <a:p>
            <a:pPr marL="342900" lvl="0" indent="-342900" algn="just">
              <a:spcAft>
                <a:spcPts val="600"/>
              </a:spcAft>
              <a:buFont typeface="Symbol" panose="05050102010706020507" pitchFamily="18" charset="2"/>
              <a:buChar char=""/>
            </a:pPr>
            <a:endParaRPr lang="en-AU" sz="1200" dirty="0">
              <a:effectLst/>
              <a:latin typeface="Times New Roman" panose="02020603050405020304" pitchFamily="18" charset="0"/>
              <a:ea typeface="Times New Roman" panose="02020603050405020304" pitchFamily="18" charset="0"/>
            </a:endParaRPr>
          </a:p>
          <a:p>
            <a:pPr marL="269875"/>
            <a:r>
              <a:rPr lang="en-AU" sz="800" dirty="0">
                <a:solidFill>
                  <a:srgbClr val="000000"/>
                </a:solidFill>
                <a:effectLst/>
                <a:latin typeface="Times New Roman" panose="02020603050405020304" pitchFamily="18" charset="0"/>
                <a:ea typeface="Times New Roman" panose="02020603050405020304" pitchFamily="18" charset="0"/>
              </a:rPr>
              <a:t>Mickey’s Find estimates that relate to Mineral Resources is based on information compiled and reported previously in accordance with the </a:t>
            </a:r>
            <a:r>
              <a:rPr lang="en-AU" sz="800" b="1" dirty="0">
                <a:solidFill>
                  <a:srgbClr val="000000"/>
                </a:solidFill>
                <a:effectLst/>
                <a:latin typeface="Times New Roman" panose="02020603050405020304" pitchFamily="18" charset="0"/>
                <a:ea typeface="Times New Roman" panose="02020603050405020304" pitchFamily="18" charset="0"/>
              </a:rPr>
              <a:t>Australasian Code for Reporting of Mineral Resources and Ore Reserves, 2004 Edition (JORC 2004)</a:t>
            </a:r>
            <a:r>
              <a:rPr lang="en-AU" sz="800" dirty="0">
                <a:solidFill>
                  <a:srgbClr val="000000"/>
                </a:solidFill>
                <a:effectLst/>
                <a:latin typeface="Times New Roman" panose="02020603050405020304" pitchFamily="18" charset="0"/>
                <a:ea typeface="Times New Roman" panose="02020603050405020304" pitchFamily="18" charset="0"/>
              </a:rPr>
              <a:t>. These estimates </a:t>
            </a:r>
            <a:r>
              <a:rPr lang="en-AU" sz="800" b="1" dirty="0">
                <a:solidFill>
                  <a:srgbClr val="000000"/>
                </a:solidFill>
                <a:effectLst/>
                <a:latin typeface="Times New Roman" panose="02020603050405020304" pitchFamily="18" charset="0"/>
                <a:ea typeface="Times New Roman" panose="02020603050405020304" pitchFamily="18" charset="0"/>
              </a:rPr>
              <a:t>have not been updated</a:t>
            </a:r>
            <a:r>
              <a:rPr lang="en-AU" sz="800" dirty="0">
                <a:solidFill>
                  <a:srgbClr val="000000"/>
                </a:solidFill>
                <a:effectLst/>
                <a:latin typeface="Times New Roman" panose="02020603050405020304" pitchFamily="18" charset="0"/>
                <a:ea typeface="Times New Roman" panose="02020603050405020304" pitchFamily="18" charset="0"/>
              </a:rPr>
              <a:t> to comply with the </a:t>
            </a:r>
            <a:r>
              <a:rPr lang="en-AU" sz="800" b="1" dirty="0">
                <a:solidFill>
                  <a:srgbClr val="000000"/>
                </a:solidFill>
                <a:effectLst/>
                <a:latin typeface="Times New Roman" panose="02020603050405020304" pitchFamily="18" charset="0"/>
                <a:ea typeface="Times New Roman" panose="02020603050405020304" pitchFamily="18" charset="0"/>
              </a:rPr>
              <a:t>JORC Code 2012</a:t>
            </a:r>
            <a:r>
              <a:rPr lang="en-AU" sz="800" dirty="0">
                <a:solidFill>
                  <a:srgbClr val="000000"/>
                </a:solidFill>
                <a:effectLst/>
                <a:latin typeface="Times New Roman" panose="02020603050405020304" pitchFamily="18" charset="0"/>
                <a:ea typeface="Times New Roman" panose="02020603050405020304" pitchFamily="18" charset="0"/>
              </a:rPr>
              <a:t> as the information has not materially changed since last reported.  A </a:t>
            </a:r>
            <a:r>
              <a:rPr lang="en-AU" sz="800" b="1" dirty="0">
                <a:solidFill>
                  <a:srgbClr val="000000"/>
                </a:solidFill>
                <a:effectLst/>
                <a:latin typeface="Times New Roman" panose="02020603050405020304" pitchFamily="18" charset="0"/>
                <a:ea typeface="Times New Roman" panose="02020603050405020304" pitchFamily="18" charset="0"/>
              </a:rPr>
              <a:t>Competent Person has not done sufficient work to classify the historical estimates as Mineral Resources or Ore Reserves in accordance with the JORC 2012 Code</a:t>
            </a:r>
            <a:r>
              <a:rPr lang="en-AU" sz="800" dirty="0">
                <a:solidFill>
                  <a:srgbClr val="000000"/>
                </a:solidFill>
                <a:effectLst/>
                <a:latin typeface="Times New Roman" panose="02020603050405020304" pitchFamily="18" charset="0"/>
                <a:ea typeface="Times New Roman" panose="02020603050405020304" pitchFamily="18" charset="0"/>
              </a:rPr>
              <a:t>. It is possible that following evaluation and/or further exploration work the accuracy or classification of the estimates may change and therefore, the historical estimates </a:t>
            </a:r>
            <a:r>
              <a:rPr lang="en-AU" sz="800" b="1" dirty="0">
                <a:solidFill>
                  <a:srgbClr val="000000"/>
                </a:solidFill>
                <a:effectLst/>
                <a:latin typeface="Times New Roman" panose="02020603050405020304" pitchFamily="18" charset="0"/>
                <a:ea typeface="Times New Roman" panose="02020603050405020304" pitchFamily="18" charset="0"/>
              </a:rPr>
              <a:t>should not be relied upon</a:t>
            </a:r>
            <a:r>
              <a:rPr lang="en-AU" sz="800" dirty="0">
                <a:solidFill>
                  <a:srgbClr val="000000"/>
                </a:solidFill>
                <a:effectLst/>
                <a:latin typeface="Times New Roman" panose="02020603050405020304" pitchFamily="18" charset="0"/>
                <a:ea typeface="Times New Roman" panose="02020603050405020304" pitchFamily="18" charset="0"/>
              </a:rPr>
              <a:t> as JORC 2012 Mineral Resources or Ore Reserves.  Nothing has come to the attention of the Haoma that causes it to question the accuracy or reliability of the historical JORC 2004 estimates, but the Company has </a:t>
            </a:r>
            <a:r>
              <a:rPr lang="en-AU" sz="800" b="1" dirty="0">
                <a:solidFill>
                  <a:srgbClr val="000000"/>
                </a:solidFill>
                <a:effectLst/>
                <a:latin typeface="Times New Roman" panose="02020603050405020304" pitchFamily="18" charset="0"/>
                <a:ea typeface="Times New Roman" panose="02020603050405020304" pitchFamily="18" charset="0"/>
              </a:rPr>
              <a:t>not independently validated</a:t>
            </a:r>
            <a:r>
              <a:rPr lang="en-AU" sz="800" dirty="0">
                <a:solidFill>
                  <a:srgbClr val="000000"/>
                </a:solidFill>
                <a:effectLst/>
                <a:latin typeface="Times New Roman" panose="02020603050405020304" pitchFamily="18" charset="0"/>
                <a:ea typeface="Times New Roman" panose="02020603050405020304" pitchFamily="18" charset="0"/>
              </a:rPr>
              <a:t> the data to JORC 2012 reporting standards. Haoma </a:t>
            </a:r>
            <a:r>
              <a:rPr lang="en-AU" sz="800" b="1" dirty="0">
                <a:solidFill>
                  <a:srgbClr val="000000"/>
                </a:solidFill>
                <a:effectLst/>
                <a:latin typeface="Times New Roman" panose="02020603050405020304" pitchFamily="18" charset="0"/>
                <a:ea typeface="Times New Roman" panose="02020603050405020304" pitchFamily="18" charset="0"/>
              </a:rPr>
              <a:t>is not aware of any new information or data that materially affects</a:t>
            </a:r>
            <a:r>
              <a:rPr lang="en-AU" sz="800" dirty="0">
                <a:solidFill>
                  <a:srgbClr val="000000"/>
                </a:solidFill>
                <a:effectLst/>
                <a:latin typeface="Times New Roman" panose="02020603050405020304" pitchFamily="18" charset="0"/>
                <a:ea typeface="Times New Roman" panose="02020603050405020304" pitchFamily="18" charset="0"/>
              </a:rPr>
              <a:t> the information included in the original market announcement and, in the context in which it appears, the supporting information in the original announcement </a:t>
            </a:r>
            <a:r>
              <a:rPr lang="en-AU" sz="800" b="1" dirty="0">
                <a:solidFill>
                  <a:srgbClr val="000000"/>
                </a:solidFill>
                <a:effectLst/>
                <a:latin typeface="Times New Roman" panose="02020603050405020304" pitchFamily="18" charset="0"/>
                <a:ea typeface="Times New Roman" panose="02020603050405020304" pitchFamily="18" charset="0"/>
              </a:rPr>
              <a:t>continues to apply and has not materially changed</a:t>
            </a:r>
            <a:r>
              <a:rPr lang="en-AU" sz="800" dirty="0">
                <a:solidFill>
                  <a:srgbClr val="000000"/>
                </a:solidFill>
                <a:effectLst/>
                <a:latin typeface="Times New Roman" panose="02020603050405020304" pitchFamily="18" charset="0"/>
                <a:ea typeface="Times New Roman" panose="02020603050405020304" pitchFamily="18" charset="0"/>
              </a:rPr>
              <a:t>.</a:t>
            </a:r>
            <a:endParaRPr lang="en-AU" sz="1000"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96A626F1-80C3-3D53-A4D6-64790BB408F3}"/>
              </a:ext>
            </a:extLst>
          </p:cNvPr>
          <p:cNvSpPr txBox="1"/>
          <p:nvPr/>
        </p:nvSpPr>
        <p:spPr>
          <a:xfrm>
            <a:off x="147057" y="1009861"/>
            <a:ext cx="928688" cy="369332"/>
          </a:xfrm>
          <a:prstGeom prst="rect">
            <a:avLst/>
          </a:prstGeom>
          <a:noFill/>
        </p:spPr>
        <p:txBody>
          <a:bodyPr wrap="square" rtlCol="0">
            <a:spAutoFit/>
          </a:bodyPr>
          <a:lstStyle/>
          <a:p>
            <a:r>
              <a:rPr lang="en-US" dirty="0"/>
              <a:t>Slide 9</a:t>
            </a:r>
            <a:endParaRPr lang="en-AU" dirty="0"/>
          </a:p>
        </p:txBody>
      </p:sp>
    </p:spTree>
    <p:extLst>
      <p:ext uri="{BB962C8B-B14F-4D97-AF65-F5344CB8AC3E}">
        <p14:creationId xmlns:p14="http://schemas.microsoft.com/office/powerpoint/2010/main" val="320170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70738F-F806-78EA-BC6D-53B36AC24017}"/>
            </a:ext>
          </a:extLst>
        </p:cNvPr>
        <p:cNvGrpSpPr/>
        <p:nvPr/>
      </p:nvGrpSpPr>
      <p:grpSpPr>
        <a:xfrm>
          <a:off x="0" y="0"/>
          <a:ext cx="0" cy="0"/>
          <a:chOff x="0" y="0"/>
          <a:chExt cx="0" cy="0"/>
        </a:xfrm>
      </p:grpSpPr>
      <p:sp>
        <p:nvSpPr>
          <p:cNvPr id="3074" name="Text Box 7">
            <a:extLst>
              <a:ext uri="{FF2B5EF4-FFF2-40B4-BE49-F238E27FC236}">
                <a16:creationId xmlns:a16="http://schemas.microsoft.com/office/drawing/2014/main" id="{3D89B2CE-65F0-685A-DD0B-1745DE14A4F8}"/>
              </a:ext>
            </a:extLst>
          </p:cNvPr>
          <p:cNvSpPr txBox="1">
            <a:spLocks noChangeArrowheads="1"/>
          </p:cNvSpPr>
          <p:nvPr/>
        </p:nvSpPr>
        <p:spPr bwMode="auto">
          <a:xfrm>
            <a:off x="827584" y="1598099"/>
            <a:ext cx="6932612"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AU" altLang="en-US" sz="3600" dirty="0">
              <a:latin typeface="Times New Roman" panose="02020603050405020304" pitchFamily="18" charset="0"/>
            </a:endParaRPr>
          </a:p>
          <a:p>
            <a:pPr algn="ctr">
              <a:spcBef>
                <a:spcPts val="600"/>
              </a:spcBef>
              <a:spcAft>
                <a:spcPts val="0"/>
              </a:spcAft>
              <a:buNone/>
            </a:pPr>
            <a:r>
              <a:rPr lang="en-US" sz="2800" b="1" kern="0" dirty="0">
                <a:effectLst/>
                <a:latin typeface="Times New Roman" panose="02020603050405020304" pitchFamily="18" charset="0"/>
              </a:rPr>
              <a:t>RESEARCH AND DEVELOPMENT</a:t>
            </a:r>
            <a:endParaRPr lang="en-AU" altLang="en-US" sz="2000" dirty="0">
              <a:latin typeface="Times New Roman" panose="02020603050405020304" pitchFamily="18" charset="0"/>
            </a:endParaRPr>
          </a:p>
        </p:txBody>
      </p:sp>
      <p:grpSp>
        <p:nvGrpSpPr>
          <p:cNvPr id="3075" name="Group 8">
            <a:extLst>
              <a:ext uri="{FF2B5EF4-FFF2-40B4-BE49-F238E27FC236}">
                <a16:creationId xmlns:a16="http://schemas.microsoft.com/office/drawing/2014/main" id="{2374126C-632C-A8E1-43A7-1BE50B71DC2C}"/>
              </a:ext>
            </a:extLst>
          </p:cNvPr>
          <p:cNvGrpSpPr>
            <a:grpSpLocks/>
          </p:cNvGrpSpPr>
          <p:nvPr/>
        </p:nvGrpSpPr>
        <p:grpSpPr bwMode="auto">
          <a:xfrm>
            <a:off x="152400" y="152400"/>
            <a:ext cx="2895600" cy="839788"/>
            <a:chOff x="624" y="816"/>
            <a:chExt cx="1824" cy="529"/>
          </a:xfrm>
        </p:grpSpPr>
        <p:pic>
          <p:nvPicPr>
            <p:cNvPr id="3076" name="Picture 9">
              <a:extLst>
                <a:ext uri="{FF2B5EF4-FFF2-40B4-BE49-F238E27FC236}">
                  <a16:creationId xmlns:a16="http://schemas.microsoft.com/office/drawing/2014/main" id="{1076A126-4A56-F27C-03B7-C219472E95B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0">
              <a:extLst>
                <a:ext uri="{FF2B5EF4-FFF2-40B4-BE49-F238E27FC236}">
                  <a16:creationId xmlns:a16="http://schemas.microsoft.com/office/drawing/2014/main" id="{6922B48C-E734-E534-43C2-169E99F4C5C5}"/>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Tree>
    <p:extLst>
      <p:ext uri="{BB962C8B-B14F-4D97-AF65-F5344CB8AC3E}">
        <p14:creationId xmlns:p14="http://schemas.microsoft.com/office/powerpoint/2010/main" val="1887920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DCD77-B8E0-992A-5601-67F99E45EB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3CD80A-CD4C-3DC1-2F3D-9614CAF6F663}"/>
              </a:ext>
            </a:extLst>
          </p:cNvPr>
          <p:cNvSpPr>
            <a:spLocks noGrp="1"/>
          </p:cNvSpPr>
          <p:nvPr>
            <p:ph type="title"/>
          </p:nvPr>
        </p:nvSpPr>
        <p:spPr>
          <a:xfrm>
            <a:off x="1081088" y="1050892"/>
            <a:ext cx="7400520" cy="636612"/>
          </a:xfrm>
        </p:spPr>
        <p:txBody>
          <a:bodyPr/>
          <a:lstStyle/>
          <a:p>
            <a:pPr algn="l"/>
            <a:r>
              <a:rPr lang="en-US" sz="2400" b="1" dirty="0">
                <a:latin typeface="Times New Roman" panose="02020603050405020304" pitchFamily="18" charset="0"/>
                <a:cs typeface="Times New Roman" panose="02020603050405020304" pitchFamily="18" charset="0"/>
              </a:rPr>
              <a:t>Physical gold recovered from Pilbara ore at the Bamboo Creek Plant</a:t>
            </a:r>
            <a:endParaRPr lang="en-AU" sz="2400" dirty="0">
              <a:latin typeface="Times New Roman" panose="02020603050405020304" pitchFamily="18" charset="0"/>
              <a:cs typeface="Times New Roman" panose="02020603050405020304" pitchFamily="18" charset="0"/>
            </a:endParaRPr>
          </a:p>
        </p:txBody>
      </p:sp>
      <p:grpSp>
        <p:nvGrpSpPr>
          <p:cNvPr id="4" name="Group 8">
            <a:extLst>
              <a:ext uri="{FF2B5EF4-FFF2-40B4-BE49-F238E27FC236}">
                <a16:creationId xmlns:a16="http://schemas.microsoft.com/office/drawing/2014/main" id="{08847487-02E7-B670-6628-8A06ED073990}"/>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825C00F5-63E9-830B-179D-E83D92647D1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74CEE328-0AF1-FFAB-46DB-48026C558EC5}"/>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sp>
        <p:nvSpPr>
          <p:cNvPr id="10" name="TextBox 9">
            <a:extLst>
              <a:ext uri="{FF2B5EF4-FFF2-40B4-BE49-F238E27FC236}">
                <a16:creationId xmlns:a16="http://schemas.microsoft.com/office/drawing/2014/main" id="{7A534B68-5C35-D317-B02C-F458CDBD65E7}"/>
              </a:ext>
            </a:extLst>
          </p:cNvPr>
          <p:cNvSpPr txBox="1"/>
          <p:nvPr/>
        </p:nvSpPr>
        <p:spPr>
          <a:xfrm>
            <a:off x="147056" y="1009861"/>
            <a:ext cx="1040568" cy="369332"/>
          </a:xfrm>
          <a:prstGeom prst="rect">
            <a:avLst/>
          </a:prstGeom>
          <a:noFill/>
        </p:spPr>
        <p:txBody>
          <a:bodyPr wrap="square" rtlCol="0">
            <a:spAutoFit/>
          </a:bodyPr>
          <a:lstStyle/>
          <a:p>
            <a:r>
              <a:rPr lang="en-US" dirty="0"/>
              <a:t>Slide 10</a:t>
            </a:r>
            <a:endParaRPr lang="en-AU" dirty="0"/>
          </a:p>
        </p:txBody>
      </p:sp>
      <p:sp>
        <p:nvSpPr>
          <p:cNvPr id="12" name="TextBox 11">
            <a:extLst>
              <a:ext uri="{FF2B5EF4-FFF2-40B4-BE49-F238E27FC236}">
                <a16:creationId xmlns:a16="http://schemas.microsoft.com/office/drawing/2014/main" id="{76DA3F7D-F260-4F30-4993-32AE0C3AEA0E}"/>
              </a:ext>
            </a:extLst>
          </p:cNvPr>
          <p:cNvSpPr txBox="1"/>
          <p:nvPr/>
        </p:nvSpPr>
        <p:spPr>
          <a:xfrm>
            <a:off x="1081088" y="1988840"/>
            <a:ext cx="7163320" cy="1477328"/>
          </a:xfrm>
          <a:prstGeom prst="rect">
            <a:avLst/>
          </a:prstGeom>
          <a:noFill/>
        </p:spPr>
        <p:txBody>
          <a:bodyPr wrap="square">
            <a:spAutoFit/>
          </a:bodyPr>
          <a:lstStyle/>
          <a:p>
            <a:pPr algn="just">
              <a:spcAft>
                <a:spcPts val="600"/>
              </a:spcAft>
            </a:pPr>
            <a:r>
              <a:rPr lang="en-US" sz="1800" dirty="0">
                <a:solidFill>
                  <a:srgbClr val="212121"/>
                </a:solidFill>
                <a:effectLst/>
                <a:latin typeface="Times New Roman" panose="02020603050405020304" pitchFamily="18" charset="0"/>
                <a:ea typeface="Times New Roman" panose="02020603050405020304" pitchFamily="18" charset="0"/>
              </a:rPr>
              <a:t>In July 2025, </a:t>
            </a:r>
            <a:r>
              <a:rPr lang="en-US" sz="1800" b="1" dirty="0">
                <a:solidFill>
                  <a:srgbClr val="212121"/>
                </a:solidFill>
                <a:effectLst/>
                <a:latin typeface="Times New Roman" panose="02020603050405020304" pitchFamily="18" charset="0"/>
                <a:ea typeface="Times New Roman" panose="02020603050405020304" pitchFamily="18" charset="0"/>
              </a:rPr>
              <a:t>492.8 </a:t>
            </a:r>
            <a:r>
              <a:rPr lang="en-US" sz="1800" b="1" dirty="0" err="1">
                <a:solidFill>
                  <a:srgbClr val="212121"/>
                </a:solidFill>
                <a:effectLst/>
                <a:latin typeface="Times New Roman" panose="02020603050405020304" pitchFamily="18" charset="0"/>
                <a:ea typeface="Times New Roman" panose="02020603050405020304" pitchFamily="18" charset="0"/>
              </a:rPr>
              <a:t>tonnes</a:t>
            </a:r>
            <a:r>
              <a:rPr lang="en-US" sz="1800" b="1" dirty="0">
                <a:solidFill>
                  <a:srgbClr val="212121"/>
                </a:solidFill>
                <a:effectLst/>
                <a:latin typeface="Times New Roman" panose="02020603050405020304" pitchFamily="18" charset="0"/>
                <a:ea typeface="Times New Roman" panose="02020603050405020304" pitchFamily="18" charset="0"/>
              </a:rPr>
              <a:t> of &lt;3mm</a:t>
            </a:r>
            <a:r>
              <a:rPr lang="en-US" sz="1800" dirty="0">
                <a:solidFill>
                  <a:srgbClr val="212121"/>
                </a:solidFill>
                <a:effectLst/>
                <a:latin typeface="Times New Roman" panose="02020603050405020304" pitchFamily="18" charset="0"/>
                <a:ea typeface="Times New Roman" panose="02020603050405020304" pitchFamily="18" charset="0"/>
              </a:rPr>
              <a:t> from </a:t>
            </a:r>
            <a:r>
              <a:rPr lang="en-US" sz="1800" b="1" dirty="0">
                <a:solidFill>
                  <a:srgbClr val="212121"/>
                </a:solidFill>
                <a:effectLst/>
                <a:latin typeface="Times New Roman" panose="02020603050405020304" pitchFamily="18" charset="0"/>
                <a:ea typeface="Times New Roman" panose="02020603050405020304" pitchFamily="18" charset="0"/>
              </a:rPr>
              <a:t>Haoma’s ore (</a:t>
            </a:r>
            <a:r>
              <a:rPr lang="en-US" sz="1800" dirty="0">
                <a:solidFill>
                  <a:srgbClr val="212121"/>
                </a:solidFill>
                <a:effectLst/>
                <a:latin typeface="Times New Roman" panose="02020603050405020304" pitchFamily="18" charset="0"/>
                <a:ea typeface="Times New Roman" panose="02020603050405020304" pitchFamily="18" charset="0"/>
              </a:rPr>
              <a:t>Sample 1403000 – comprising approximately a third each of Bamboo Creek Tailings, Kitchener Low-grade Ore, and fines from Haoma’s Mt Webber Dump Ore) was </a:t>
            </a:r>
            <a:r>
              <a:rPr lang="en-US" sz="1800" b="1" dirty="0">
                <a:solidFill>
                  <a:srgbClr val="212121"/>
                </a:solidFill>
                <a:effectLst/>
                <a:latin typeface="Times New Roman" panose="02020603050405020304" pitchFamily="18" charset="0"/>
                <a:ea typeface="Times New Roman" panose="02020603050405020304" pitchFamily="18" charset="0"/>
              </a:rPr>
              <a:t>beneficiated through the Bamboo Creek Pilot Plant</a:t>
            </a:r>
            <a:r>
              <a:rPr lang="en-US" sz="1800" dirty="0">
                <a:solidFill>
                  <a:srgbClr val="212121"/>
                </a:solidFill>
                <a:effectLst/>
                <a:latin typeface="Times New Roman" panose="02020603050405020304" pitchFamily="18" charset="0"/>
                <a:ea typeface="Times New Roman" panose="02020603050405020304" pitchFamily="18" charset="0"/>
              </a:rPr>
              <a:t> to produce </a:t>
            </a:r>
            <a:r>
              <a:rPr lang="en-US" sz="1800" b="1" dirty="0">
                <a:solidFill>
                  <a:srgbClr val="212121"/>
                </a:solidFill>
                <a:effectLst/>
                <a:latin typeface="Times New Roman" panose="02020603050405020304" pitchFamily="18" charset="0"/>
                <a:ea typeface="Times New Roman" panose="02020603050405020304" pitchFamily="18" charset="0"/>
              </a:rPr>
              <a:t>221.8 </a:t>
            </a:r>
            <a:r>
              <a:rPr lang="en-US" sz="1800" b="1" dirty="0" err="1">
                <a:solidFill>
                  <a:srgbClr val="212121"/>
                </a:solidFill>
                <a:effectLst/>
                <a:latin typeface="Times New Roman" panose="02020603050405020304" pitchFamily="18" charset="0"/>
                <a:ea typeface="Times New Roman" panose="02020603050405020304" pitchFamily="18" charset="0"/>
              </a:rPr>
              <a:t>tonnes</a:t>
            </a:r>
            <a:r>
              <a:rPr lang="en-US" sz="1800" dirty="0">
                <a:solidFill>
                  <a:srgbClr val="212121"/>
                </a:solidFill>
                <a:effectLst/>
                <a:latin typeface="Times New Roman" panose="02020603050405020304" pitchFamily="18" charset="0"/>
                <a:ea typeface="Times New Roman" panose="02020603050405020304" pitchFamily="18" charset="0"/>
              </a:rPr>
              <a:t> of &lt; 0.85-micron ore (</a:t>
            </a:r>
            <a:r>
              <a:rPr lang="en-US" sz="1800" i="1" dirty="0">
                <a:solidFill>
                  <a:srgbClr val="212121"/>
                </a:solidFill>
                <a:effectLst/>
                <a:latin typeface="Times New Roman" panose="02020603050405020304" pitchFamily="18" charset="0"/>
                <a:ea typeface="Times New Roman" panose="02020603050405020304" pitchFamily="18" charset="0"/>
              </a:rPr>
              <a:t>Bamboo Creek Plant Fines</a:t>
            </a:r>
            <a:r>
              <a:rPr lang="en-US" sz="1800" dirty="0">
                <a:solidFill>
                  <a:srgbClr val="212121"/>
                </a:solidFill>
                <a:effectLst/>
                <a:latin typeface="Times New Roman" panose="02020603050405020304" pitchFamily="18" charset="0"/>
                <a:ea typeface="Times New Roman" panose="02020603050405020304" pitchFamily="18" charset="0"/>
              </a:rPr>
              <a:t>).</a:t>
            </a:r>
            <a:endParaRPr lang="en-AU" sz="11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46762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67AF4-8338-1F61-E589-393D8F70268E}"/>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D9D8FFDA-D906-2D00-726F-581382F8F5CF}"/>
              </a:ext>
            </a:extLst>
          </p:cNvPr>
          <p:cNvPicPr>
            <a:picLocks noGrp="1" noChangeAspect="1"/>
          </p:cNvPicPr>
          <p:nvPr>
            <p:ph idx="1"/>
          </p:nvPr>
        </p:nvPicPr>
        <p:blipFill>
          <a:blip r:embed="rId2"/>
          <a:stretch>
            <a:fillRect/>
          </a:stretch>
        </p:blipFill>
        <p:spPr>
          <a:xfrm>
            <a:off x="899592" y="2276872"/>
            <a:ext cx="7613848" cy="3817038"/>
          </a:xfrm>
          <a:prstGeom prst="rect">
            <a:avLst/>
          </a:prstGeom>
        </p:spPr>
      </p:pic>
      <p:grpSp>
        <p:nvGrpSpPr>
          <p:cNvPr id="4" name="Group 8">
            <a:extLst>
              <a:ext uri="{FF2B5EF4-FFF2-40B4-BE49-F238E27FC236}">
                <a16:creationId xmlns:a16="http://schemas.microsoft.com/office/drawing/2014/main" id="{9732F0CC-626A-1253-34E0-B0E1FEF9BCD5}"/>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573C3AE4-820C-1291-49B6-9B7B28A05DF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28D5118E-488F-77E5-F784-86C0D8659AB4}"/>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sp>
        <p:nvSpPr>
          <p:cNvPr id="7" name="Title 1">
            <a:extLst>
              <a:ext uri="{FF2B5EF4-FFF2-40B4-BE49-F238E27FC236}">
                <a16:creationId xmlns:a16="http://schemas.microsoft.com/office/drawing/2014/main" id="{8114DA0B-5396-8E5C-930A-A9CCD93BDE2D}"/>
              </a:ext>
            </a:extLst>
          </p:cNvPr>
          <p:cNvSpPr txBox="1">
            <a:spLocks/>
          </p:cNvSpPr>
          <p:nvPr/>
        </p:nvSpPr>
        <p:spPr bwMode="auto">
          <a:xfrm>
            <a:off x="1187624" y="1032355"/>
            <a:ext cx="7416824" cy="636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2400" b="1" kern="0" dirty="0">
                <a:latin typeface="Times New Roman" panose="02020603050405020304" pitchFamily="18" charset="0"/>
                <a:cs typeface="Times New Roman" panose="02020603050405020304" pitchFamily="18" charset="0"/>
              </a:rPr>
              <a:t>Physical gold recovered from Pilbara ore at the Bamboo Creek Plant</a:t>
            </a:r>
            <a:endParaRPr lang="en-AU" sz="2400" kern="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3617336-A816-9070-97BE-A30F51D94A54}"/>
              </a:ext>
            </a:extLst>
          </p:cNvPr>
          <p:cNvSpPr txBox="1"/>
          <p:nvPr/>
        </p:nvSpPr>
        <p:spPr>
          <a:xfrm>
            <a:off x="147056" y="1009861"/>
            <a:ext cx="1040568" cy="369332"/>
          </a:xfrm>
          <a:prstGeom prst="rect">
            <a:avLst/>
          </a:prstGeom>
          <a:noFill/>
        </p:spPr>
        <p:txBody>
          <a:bodyPr wrap="square" rtlCol="0">
            <a:spAutoFit/>
          </a:bodyPr>
          <a:lstStyle/>
          <a:p>
            <a:r>
              <a:rPr lang="en-US" dirty="0"/>
              <a:t>Slide 11</a:t>
            </a:r>
            <a:endParaRPr lang="en-AU" dirty="0"/>
          </a:p>
        </p:txBody>
      </p:sp>
    </p:spTree>
    <p:extLst>
      <p:ext uri="{BB962C8B-B14F-4D97-AF65-F5344CB8AC3E}">
        <p14:creationId xmlns:p14="http://schemas.microsoft.com/office/powerpoint/2010/main" val="176892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2A7B4-846F-0043-DEC2-BAB055AAAA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3B2B8A-A18D-AB00-BCF9-5CEF586DB73E}"/>
              </a:ext>
            </a:extLst>
          </p:cNvPr>
          <p:cNvSpPr>
            <a:spLocks noGrp="1"/>
          </p:cNvSpPr>
          <p:nvPr>
            <p:ph type="title"/>
          </p:nvPr>
        </p:nvSpPr>
        <p:spPr>
          <a:xfrm>
            <a:off x="1187624" y="1050892"/>
            <a:ext cx="6840760" cy="636612"/>
          </a:xfrm>
        </p:spPr>
        <p:txBody>
          <a:bodyPr/>
          <a:lstStyle/>
          <a:p>
            <a:pPr algn="l"/>
            <a:r>
              <a:rPr lang="en-US" sz="2400" b="1" dirty="0">
                <a:latin typeface="Times New Roman" panose="02020603050405020304" pitchFamily="18" charset="0"/>
                <a:cs typeface="Times New Roman" panose="02020603050405020304" pitchFamily="18" charset="0"/>
              </a:rPr>
              <a:t>Physical gold recovered from Pilbara ore at the Bamboo Creek Plant</a:t>
            </a:r>
            <a:endParaRPr lang="en-AU" sz="2400" dirty="0">
              <a:latin typeface="Times New Roman" panose="02020603050405020304" pitchFamily="18" charset="0"/>
              <a:cs typeface="Times New Roman" panose="02020603050405020304" pitchFamily="18" charset="0"/>
            </a:endParaRPr>
          </a:p>
        </p:txBody>
      </p:sp>
      <p:pic>
        <p:nvPicPr>
          <p:cNvPr id="10" name="Content Placeholder 9">
            <a:extLst>
              <a:ext uri="{FF2B5EF4-FFF2-40B4-BE49-F238E27FC236}">
                <a16:creationId xmlns:a16="http://schemas.microsoft.com/office/drawing/2014/main" id="{312DCA97-1067-A3A0-6D73-921C5521294C}"/>
              </a:ext>
            </a:extLst>
          </p:cNvPr>
          <p:cNvPicPr>
            <a:picLocks noGrp="1" noChangeAspect="1"/>
          </p:cNvPicPr>
          <p:nvPr>
            <p:ph idx="1"/>
          </p:nvPr>
        </p:nvPicPr>
        <p:blipFill>
          <a:blip r:embed="rId2"/>
          <a:stretch>
            <a:fillRect/>
          </a:stretch>
        </p:blipFill>
        <p:spPr>
          <a:xfrm>
            <a:off x="742255" y="2717161"/>
            <a:ext cx="7731498" cy="1741363"/>
          </a:xfrm>
        </p:spPr>
      </p:pic>
      <p:grpSp>
        <p:nvGrpSpPr>
          <p:cNvPr id="4" name="Group 8">
            <a:extLst>
              <a:ext uri="{FF2B5EF4-FFF2-40B4-BE49-F238E27FC236}">
                <a16:creationId xmlns:a16="http://schemas.microsoft.com/office/drawing/2014/main" id="{88755FAB-9AED-A2F2-037F-2F5178AD46FF}"/>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D19FE2B0-63FE-9198-FEAD-55CF0A338CB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660E399D-7023-8CCD-8369-E0636890C91E}"/>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sp>
        <p:nvSpPr>
          <p:cNvPr id="13" name="TextBox 12">
            <a:extLst>
              <a:ext uri="{FF2B5EF4-FFF2-40B4-BE49-F238E27FC236}">
                <a16:creationId xmlns:a16="http://schemas.microsoft.com/office/drawing/2014/main" id="{2378FC9D-2538-7011-B1E1-09AD98136162}"/>
              </a:ext>
            </a:extLst>
          </p:cNvPr>
          <p:cNvSpPr txBox="1"/>
          <p:nvPr/>
        </p:nvSpPr>
        <p:spPr>
          <a:xfrm>
            <a:off x="147056" y="1009861"/>
            <a:ext cx="1040568" cy="369332"/>
          </a:xfrm>
          <a:prstGeom prst="rect">
            <a:avLst/>
          </a:prstGeom>
          <a:noFill/>
        </p:spPr>
        <p:txBody>
          <a:bodyPr wrap="square" rtlCol="0">
            <a:spAutoFit/>
          </a:bodyPr>
          <a:lstStyle/>
          <a:p>
            <a:r>
              <a:rPr lang="en-US" dirty="0"/>
              <a:t>Slide 13</a:t>
            </a:r>
            <a:endParaRPr lang="en-AU" dirty="0"/>
          </a:p>
        </p:txBody>
      </p:sp>
    </p:spTree>
    <p:extLst>
      <p:ext uri="{BB962C8B-B14F-4D97-AF65-F5344CB8AC3E}">
        <p14:creationId xmlns:p14="http://schemas.microsoft.com/office/powerpoint/2010/main" val="3042754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A6C0B-54CB-9BF9-6DE8-067A52678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6FB19-542B-312F-F925-9F207D3C94F5}"/>
              </a:ext>
            </a:extLst>
          </p:cNvPr>
          <p:cNvSpPr>
            <a:spLocks noGrp="1"/>
          </p:cNvSpPr>
          <p:nvPr>
            <p:ph type="title"/>
          </p:nvPr>
        </p:nvSpPr>
        <p:spPr>
          <a:xfrm>
            <a:off x="1259632" y="709567"/>
            <a:ext cx="7221976" cy="636612"/>
          </a:xfrm>
        </p:spPr>
        <p:txBody>
          <a:bodyPr/>
          <a:lstStyle/>
          <a:p>
            <a:pPr algn="l"/>
            <a:r>
              <a:rPr lang="en-US" sz="2400" b="1" dirty="0">
                <a:latin typeface="Times New Roman" panose="02020603050405020304" pitchFamily="18" charset="0"/>
                <a:cs typeface="Times New Roman" panose="02020603050405020304" pitchFamily="18" charset="0"/>
              </a:rPr>
              <a:t>Physical gold recovered from Pilbara ore at the Bamboo Creek Plant</a:t>
            </a:r>
            <a:endParaRPr lang="en-AU" sz="2400" dirty="0">
              <a:latin typeface="Times New Roman" panose="02020603050405020304" pitchFamily="18" charset="0"/>
              <a:cs typeface="Times New Roman" panose="02020603050405020304" pitchFamily="18" charset="0"/>
            </a:endParaRPr>
          </a:p>
        </p:txBody>
      </p:sp>
      <p:pic>
        <p:nvPicPr>
          <p:cNvPr id="9" name="Content Placeholder 8">
            <a:extLst>
              <a:ext uri="{FF2B5EF4-FFF2-40B4-BE49-F238E27FC236}">
                <a16:creationId xmlns:a16="http://schemas.microsoft.com/office/drawing/2014/main" id="{D73814B2-5908-6CC8-0CA6-497247040309}"/>
              </a:ext>
            </a:extLst>
          </p:cNvPr>
          <p:cNvPicPr>
            <a:picLocks noGrp="1" noChangeAspect="1"/>
          </p:cNvPicPr>
          <p:nvPr>
            <p:ph idx="1"/>
          </p:nvPr>
        </p:nvPicPr>
        <p:blipFill>
          <a:blip r:embed="rId2"/>
          <a:stretch>
            <a:fillRect/>
          </a:stretch>
        </p:blipFill>
        <p:spPr>
          <a:xfrm>
            <a:off x="1012354" y="1786777"/>
            <a:ext cx="6295950" cy="4985618"/>
          </a:xfrm>
          <a:prstGeom prst="rect">
            <a:avLst/>
          </a:prstGeom>
        </p:spPr>
      </p:pic>
      <p:grpSp>
        <p:nvGrpSpPr>
          <p:cNvPr id="4" name="Group 8">
            <a:extLst>
              <a:ext uri="{FF2B5EF4-FFF2-40B4-BE49-F238E27FC236}">
                <a16:creationId xmlns:a16="http://schemas.microsoft.com/office/drawing/2014/main" id="{88869226-E8F5-6078-8766-875D21AF0127}"/>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BE3FE0E8-EDEF-657C-2D78-048ACC36974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0A660E65-B521-B3B5-9A6B-290C714E8643}"/>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sp>
        <p:nvSpPr>
          <p:cNvPr id="7" name="TextBox 6">
            <a:extLst>
              <a:ext uri="{FF2B5EF4-FFF2-40B4-BE49-F238E27FC236}">
                <a16:creationId xmlns:a16="http://schemas.microsoft.com/office/drawing/2014/main" id="{C56D9C9E-6081-DCE7-7352-501A5BB62C58}"/>
              </a:ext>
            </a:extLst>
          </p:cNvPr>
          <p:cNvSpPr txBox="1"/>
          <p:nvPr/>
        </p:nvSpPr>
        <p:spPr>
          <a:xfrm>
            <a:off x="1259632" y="1363449"/>
            <a:ext cx="6624736" cy="369332"/>
          </a:xfrm>
          <a:prstGeom prst="rect">
            <a:avLst/>
          </a:prstGeom>
          <a:noFill/>
        </p:spPr>
        <p:txBody>
          <a:bodyPr wrap="square">
            <a:spAutoFit/>
          </a:bodyPr>
          <a:lstStyle/>
          <a:p>
            <a:r>
              <a:rPr lang="en-US" sz="1800" b="1" u="sng" dirty="0">
                <a:solidFill>
                  <a:srgbClr val="212121"/>
                </a:solidFill>
                <a:effectLst/>
                <a:latin typeface="Times New Roman" panose="02020603050405020304" pitchFamily="18" charset="0"/>
                <a:ea typeface="Times New Roman" panose="02020603050405020304" pitchFamily="18" charset="0"/>
              </a:rPr>
              <a:t>Physical gold recovered from processing Bamboo Creek Tailings</a:t>
            </a:r>
            <a:endParaRPr lang="en-AU" dirty="0"/>
          </a:p>
        </p:txBody>
      </p:sp>
      <p:sp>
        <p:nvSpPr>
          <p:cNvPr id="10" name="TextBox 9">
            <a:extLst>
              <a:ext uri="{FF2B5EF4-FFF2-40B4-BE49-F238E27FC236}">
                <a16:creationId xmlns:a16="http://schemas.microsoft.com/office/drawing/2014/main" id="{2A3133F6-3560-6D23-C52E-A59A1B38AC1F}"/>
              </a:ext>
            </a:extLst>
          </p:cNvPr>
          <p:cNvSpPr txBox="1"/>
          <p:nvPr/>
        </p:nvSpPr>
        <p:spPr>
          <a:xfrm>
            <a:off x="147056" y="1009861"/>
            <a:ext cx="1040568" cy="369332"/>
          </a:xfrm>
          <a:prstGeom prst="rect">
            <a:avLst/>
          </a:prstGeom>
          <a:noFill/>
        </p:spPr>
        <p:txBody>
          <a:bodyPr wrap="square" rtlCol="0">
            <a:spAutoFit/>
          </a:bodyPr>
          <a:lstStyle/>
          <a:p>
            <a:r>
              <a:rPr lang="en-US" dirty="0"/>
              <a:t>Slide 14</a:t>
            </a:r>
            <a:endParaRPr lang="en-AU" dirty="0"/>
          </a:p>
        </p:txBody>
      </p:sp>
    </p:spTree>
    <p:extLst>
      <p:ext uri="{BB962C8B-B14F-4D97-AF65-F5344CB8AC3E}">
        <p14:creationId xmlns:p14="http://schemas.microsoft.com/office/powerpoint/2010/main" val="3731370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7">
            <a:extLst>
              <a:ext uri="{FF2B5EF4-FFF2-40B4-BE49-F238E27FC236}">
                <a16:creationId xmlns:a16="http://schemas.microsoft.com/office/drawing/2014/main" id="{FF8ACC8E-35EA-A2B6-DD67-1BA92357A7ED}"/>
              </a:ext>
            </a:extLst>
          </p:cNvPr>
          <p:cNvSpPr txBox="1">
            <a:spLocks noChangeArrowheads="1"/>
          </p:cNvSpPr>
          <p:nvPr/>
        </p:nvSpPr>
        <p:spPr bwMode="auto">
          <a:xfrm>
            <a:off x="827584" y="1598099"/>
            <a:ext cx="6932612" cy="3597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AU" altLang="en-US" sz="3600" dirty="0">
              <a:latin typeface="Times New Roman" panose="02020603050405020304" pitchFamily="18" charset="0"/>
            </a:endParaRPr>
          </a:p>
          <a:p>
            <a:pPr algn="ctr">
              <a:spcBef>
                <a:spcPts val="600"/>
              </a:spcBef>
              <a:spcAft>
                <a:spcPts val="0"/>
              </a:spcAft>
              <a:buNone/>
            </a:pPr>
            <a:r>
              <a:rPr lang="en-US" sz="2800" b="1" kern="0" dirty="0">
                <a:effectLst/>
                <a:latin typeface="Times New Roman" panose="02020603050405020304" pitchFamily="18" charset="0"/>
              </a:rPr>
              <a:t>CHAIRMAN’S PRESENTATION TO SHAREHOLDERS</a:t>
            </a:r>
            <a:endParaRPr lang="en-AU" sz="2800" b="1" kern="0" dirty="0">
              <a:effectLst/>
              <a:latin typeface="Times New Roman" panose="02020603050405020304" pitchFamily="18" charset="0"/>
            </a:endParaRPr>
          </a:p>
          <a:p>
            <a:pPr algn="ctr">
              <a:buNone/>
            </a:pPr>
            <a:endParaRPr lang="en-US" sz="2800" b="1" dirty="0">
              <a:effectLst/>
              <a:latin typeface="Times New Roman" panose="02020603050405020304" pitchFamily="18" charset="0"/>
              <a:ea typeface="Times New Roman" panose="02020603050405020304" pitchFamily="18" charset="0"/>
            </a:endParaRPr>
          </a:p>
          <a:p>
            <a:pPr algn="ctr">
              <a:buNone/>
            </a:pPr>
            <a:r>
              <a:rPr lang="en-US" sz="2800" b="1" dirty="0">
                <a:effectLst/>
                <a:latin typeface="Times New Roman" panose="02020603050405020304" pitchFamily="18" charset="0"/>
                <a:ea typeface="Times New Roman" panose="02020603050405020304" pitchFamily="18" charset="0"/>
              </a:rPr>
              <a:t>By Gary Morgan, </a:t>
            </a:r>
          </a:p>
          <a:p>
            <a:pPr algn="ctr">
              <a:buNone/>
            </a:pPr>
            <a:r>
              <a:rPr lang="en-US" sz="2800" b="1" dirty="0">
                <a:effectLst/>
                <a:latin typeface="Times New Roman" panose="02020603050405020304" pitchFamily="18" charset="0"/>
                <a:ea typeface="Times New Roman" panose="02020603050405020304" pitchFamily="18" charset="0"/>
              </a:rPr>
              <a:t>Wednesday </a:t>
            </a:r>
            <a:r>
              <a:rPr lang="en-US" sz="2800" b="1" dirty="0">
                <a:latin typeface="Times New Roman" panose="02020603050405020304" pitchFamily="18" charset="0"/>
                <a:ea typeface="Times New Roman" panose="02020603050405020304" pitchFamily="18" charset="0"/>
              </a:rPr>
              <a:t>November 26</a:t>
            </a:r>
            <a:r>
              <a:rPr lang="en-US" sz="2800" b="1" dirty="0">
                <a:effectLst/>
                <a:latin typeface="Times New Roman" panose="02020603050405020304" pitchFamily="18" charset="0"/>
                <a:ea typeface="Times New Roman" panose="02020603050405020304" pitchFamily="18" charset="0"/>
              </a:rPr>
              <a:t>, 2025</a:t>
            </a:r>
            <a:endParaRPr lang="en-AU" altLang="en-US" sz="3600" dirty="0">
              <a:latin typeface="Times New Roman" panose="02020603050405020304" pitchFamily="18" charset="0"/>
            </a:endParaRPr>
          </a:p>
          <a:p>
            <a:pPr>
              <a:spcBef>
                <a:spcPct val="50000"/>
              </a:spcBef>
              <a:buFontTx/>
              <a:buNone/>
            </a:pPr>
            <a:endParaRPr lang="en-AU" altLang="en-US" sz="2000" dirty="0">
              <a:latin typeface="Times New Roman" panose="02020603050405020304" pitchFamily="18" charset="0"/>
            </a:endParaRPr>
          </a:p>
        </p:txBody>
      </p:sp>
      <p:grpSp>
        <p:nvGrpSpPr>
          <p:cNvPr id="3075" name="Group 8">
            <a:extLst>
              <a:ext uri="{FF2B5EF4-FFF2-40B4-BE49-F238E27FC236}">
                <a16:creationId xmlns:a16="http://schemas.microsoft.com/office/drawing/2014/main" id="{F821AFCF-1B0D-6D09-4A05-B0B8DE91933C}"/>
              </a:ext>
            </a:extLst>
          </p:cNvPr>
          <p:cNvGrpSpPr>
            <a:grpSpLocks/>
          </p:cNvGrpSpPr>
          <p:nvPr/>
        </p:nvGrpSpPr>
        <p:grpSpPr bwMode="auto">
          <a:xfrm>
            <a:off x="152400" y="152400"/>
            <a:ext cx="2895600" cy="839788"/>
            <a:chOff x="624" y="816"/>
            <a:chExt cx="1824" cy="529"/>
          </a:xfrm>
        </p:grpSpPr>
        <p:pic>
          <p:nvPicPr>
            <p:cNvPr id="3076" name="Picture 9">
              <a:extLst>
                <a:ext uri="{FF2B5EF4-FFF2-40B4-BE49-F238E27FC236}">
                  <a16:creationId xmlns:a16="http://schemas.microsoft.com/office/drawing/2014/main" id="{CDD25C55-2A7F-73BA-1C9F-E805163B441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0">
              <a:extLst>
                <a:ext uri="{FF2B5EF4-FFF2-40B4-BE49-F238E27FC236}">
                  <a16:creationId xmlns:a16="http://schemas.microsoft.com/office/drawing/2014/main" id="{85B2D417-2B3D-F0D3-32BE-D9FAE9073900}"/>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E5104-FDB2-062B-707D-A9C4C2C2F8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B1E213-6564-0C47-CF8E-E3B6C04A7A2B}"/>
              </a:ext>
            </a:extLst>
          </p:cNvPr>
          <p:cNvSpPr>
            <a:spLocks noGrp="1"/>
          </p:cNvSpPr>
          <p:nvPr>
            <p:ph type="title"/>
          </p:nvPr>
        </p:nvSpPr>
        <p:spPr>
          <a:xfrm>
            <a:off x="1331640" y="1050892"/>
            <a:ext cx="7149968" cy="636612"/>
          </a:xfrm>
        </p:spPr>
        <p:txBody>
          <a:bodyPr/>
          <a:lstStyle/>
          <a:p>
            <a:pPr algn="l"/>
            <a:r>
              <a:rPr lang="en-US" sz="2400" b="1" dirty="0">
                <a:latin typeface="Times New Roman" panose="02020603050405020304" pitchFamily="18" charset="0"/>
                <a:cs typeface="Times New Roman" panose="02020603050405020304" pitchFamily="18" charset="0"/>
              </a:rPr>
              <a:t>Physical gold recovered from Pilbara ore at the Bamboo Creek Plant</a:t>
            </a:r>
            <a:endParaRPr lang="en-AU" sz="24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079A5A74-F9F9-D85B-6122-C31F20239ECA}"/>
              </a:ext>
            </a:extLst>
          </p:cNvPr>
          <p:cNvSpPr>
            <a:spLocks noGrp="1"/>
          </p:cNvSpPr>
          <p:nvPr>
            <p:ph idx="1"/>
          </p:nvPr>
        </p:nvSpPr>
        <p:spPr>
          <a:xfrm>
            <a:off x="467544" y="2492896"/>
            <a:ext cx="8435280" cy="3699488"/>
          </a:xfrm>
        </p:spPr>
        <p:txBody>
          <a:bodyPr/>
          <a:lstStyle/>
          <a:p>
            <a:pPr algn="just">
              <a:spcAft>
                <a:spcPts val="1200"/>
              </a:spcAft>
            </a:pPr>
            <a:r>
              <a:rPr lang="en-US" sz="1800" dirty="0">
                <a:solidFill>
                  <a:srgbClr val="212121"/>
                </a:solidFill>
                <a:effectLst/>
                <a:latin typeface="Times New Roman" panose="02020603050405020304" pitchFamily="18" charset="0"/>
                <a:ea typeface="Times New Roman" panose="02020603050405020304" pitchFamily="18" charset="0"/>
              </a:rPr>
              <a:t>In addition, trial test-work was conducted with </a:t>
            </a:r>
            <a:r>
              <a:rPr lang="en-US" sz="1800" b="1" dirty="0">
                <a:solidFill>
                  <a:srgbClr val="212121"/>
                </a:solidFill>
                <a:effectLst/>
                <a:latin typeface="Times New Roman" panose="02020603050405020304" pitchFamily="18" charset="0"/>
                <a:ea typeface="Times New Roman" panose="02020603050405020304" pitchFamily="18" charset="0"/>
              </a:rPr>
              <a:t>Gravity Concentrate</a:t>
            </a:r>
            <a:r>
              <a:rPr lang="en-US" sz="1800" dirty="0">
                <a:solidFill>
                  <a:srgbClr val="212121"/>
                </a:solidFill>
                <a:effectLst/>
                <a:latin typeface="Times New Roman" panose="02020603050405020304" pitchFamily="18" charset="0"/>
                <a:ea typeface="Times New Roman" panose="02020603050405020304" pitchFamily="18" charset="0"/>
              </a:rPr>
              <a:t> of the Bamboo Creek Tailings to see if this improved the gold recovery - to determine if the quantity of physical gold per </a:t>
            </a:r>
            <a:r>
              <a:rPr lang="en-US" sz="1800" dirty="0" err="1">
                <a:solidFill>
                  <a:srgbClr val="212121"/>
                </a:solidFill>
                <a:effectLst/>
                <a:latin typeface="Times New Roman" panose="02020603050405020304" pitchFamily="18" charset="0"/>
                <a:ea typeface="Times New Roman" panose="02020603050405020304" pitchFamily="18" charset="0"/>
              </a:rPr>
              <a:t>tonne</a:t>
            </a:r>
            <a:r>
              <a:rPr lang="en-US" sz="1800" dirty="0">
                <a:solidFill>
                  <a:srgbClr val="212121"/>
                </a:solidFill>
                <a:effectLst/>
                <a:latin typeface="Times New Roman" panose="02020603050405020304" pitchFamily="18" charset="0"/>
                <a:ea typeface="Times New Roman" panose="02020603050405020304" pitchFamily="18" charset="0"/>
              </a:rPr>
              <a:t> processed was higher using only </a:t>
            </a:r>
            <a:r>
              <a:rPr lang="en-US" sz="1800" b="1" dirty="0">
                <a:solidFill>
                  <a:srgbClr val="212121"/>
                </a:solidFill>
                <a:effectLst/>
                <a:latin typeface="Times New Roman" panose="02020603050405020304" pitchFamily="18" charset="0"/>
                <a:ea typeface="Times New Roman" panose="02020603050405020304" pitchFamily="18" charset="0"/>
              </a:rPr>
              <a:t>Gravity Concentrate</a:t>
            </a:r>
            <a:r>
              <a:rPr lang="en-US" sz="1800" dirty="0">
                <a:solidFill>
                  <a:srgbClr val="212121"/>
                </a:solidFill>
                <a:effectLst/>
                <a:latin typeface="Times New Roman" panose="02020603050405020304" pitchFamily="18" charset="0"/>
                <a:ea typeface="Times New Roman" panose="02020603050405020304" pitchFamily="18" charset="0"/>
              </a:rPr>
              <a:t> rather than entire </a:t>
            </a:r>
            <a:r>
              <a:rPr lang="en-US" sz="1800" b="1" dirty="0">
                <a:solidFill>
                  <a:srgbClr val="212121"/>
                </a:solidFill>
                <a:effectLst/>
                <a:latin typeface="Times New Roman" panose="02020603050405020304" pitchFamily="18" charset="0"/>
                <a:ea typeface="Times New Roman" panose="02020603050405020304" pitchFamily="18" charset="0"/>
              </a:rPr>
              <a:t>Bamboo Creek Tailings </a:t>
            </a:r>
            <a:r>
              <a:rPr lang="en-US" sz="1800" dirty="0">
                <a:solidFill>
                  <a:srgbClr val="212121"/>
                </a:solidFill>
                <a:effectLst/>
                <a:latin typeface="Times New Roman" panose="02020603050405020304" pitchFamily="18" charset="0"/>
                <a:ea typeface="Times New Roman" panose="02020603050405020304" pitchFamily="18" charset="0"/>
              </a:rPr>
              <a:t>(as above).</a:t>
            </a:r>
            <a:r>
              <a:rPr lang="en-US" sz="1800" b="1" dirty="0">
                <a:solidFill>
                  <a:srgbClr val="212121"/>
                </a:solidFill>
                <a:effectLst/>
                <a:latin typeface="Times New Roman" panose="02020603050405020304" pitchFamily="18" charset="0"/>
                <a:ea typeface="Times New Roman" panose="02020603050405020304" pitchFamily="18" charset="0"/>
              </a:rPr>
              <a:t> </a:t>
            </a:r>
          </a:p>
          <a:p>
            <a:pPr algn="just">
              <a:spcAft>
                <a:spcPts val="1200"/>
              </a:spcAft>
            </a:pPr>
            <a:r>
              <a:rPr lang="en-AU" sz="1800" dirty="0">
                <a:effectLst/>
                <a:latin typeface="Times New Roman" panose="02020603050405020304" pitchFamily="18" charset="0"/>
                <a:ea typeface="Times New Roman" panose="02020603050405020304" pitchFamily="18" charset="0"/>
              </a:rPr>
              <a:t>The calculated Bamboo Creek Tailings gold grade for each Sample was 2.23g/t and 1.50g/t, resulting in 3.73g/t gold recovered from Bamboo Creek Tailings Gravity Concentrate (2.35% of the Bamboo Creek Tailings).</a:t>
            </a:r>
          </a:p>
          <a:p>
            <a:pPr algn="just">
              <a:spcAft>
                <a:spcPts val="1200"/>
              </a:spcAft>
            </a:pPr>
            <a:r>
              <a:rPr lang="en-AU" sz="1800" dirty="0">
                <a:effectLst/>
                <a:latin typeface="Times New Roman" panose="02020603050405020304" pitchFamily="18" charset="0"/>
                <a:ea typeface="Times New Roman" panose="02020603050405020304" pitchFamily="18" charset="0"/>
              </a:rPr>
              <a:t>Although 3.73g/t gold recovered means not all the gold was recovered (estimated 30.05g/t), there is immediate value in now processing a small proportion of the tailings through the Pilot Plant, to achieve 3.73g/t - inexpensively. See Table 2 above for grades of gold and PGM in BBC Concentrates. </a:t>
            </a:r>
          </a:p>
          <a:p>
            <a:endParaRPr lang="en-AU" dirty="0"/>
          </a:p>
        </p:txBody>
      </p:sp>
      <p:grpSp>
        <p:nvGrpSpPr>
          <p:cNvPr id="4" name="Group 8">
            <a:extLst>
              <a:ext uri="{FF2B5EF4-FFF2-40B4-BE49-F238E27FC236}">
                <a16:creationId xmlns:a16="http://schemas.microsoft.com/office/drawing/2014/main" id="{FAE07A2E-2070-1D82-3442-0CDE54DACE94}"/>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D688F0A8-F16A-570F-B008-D66374E71D6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5DD8102E-750E-C3A7-A01A-9549BD7A1A85}"/>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sp>
        <p:nvSpPr>
          <p:cNvPr id="7" name="TextBox 6">
            <a:extLst>
              <a:ext uri="{FF2B5EF4-FFF2-40B4-BE49-F238E27FC236}">
                <a16:creationId xmlns:a16="http://schemas.microsoft.com/office/drawing/2014/main" id="{EF060461-5C37-906F-FB22-CE84FB19DD55}"/>
              </a:ext>
            </a:extLst>
          </p:cNvPr>
          <p:cNvSpPr txBox="1"/>
          <p:nvPr/>
        </p:nvSpPr>
        <p:spPr>
          <a:xfrm>
            <a:off x="1307256" y="1696824"/>
            <a:ext cx="7369199" cy="646331"/>
          </a:xfrm>
          <a:prstGeom prst="rect">
            <a:avLst/>
          </a:prstGeom>
          <a:noFill/>
        </p:spPr>
        <p:txBody>
          <a:bodyPr wrap="square">
            <a:spAutoFit/>
          </a:bodyPr>
          <a:lstStyle/>
          <a:p>
            <a:r>
              <a:rPr lang="en-US" b="1" u="sng" dirty="0">
                <a:latin typeface="Times New Roman" panose="02020603050405020304" pitchFamily="18" charset="0"/>
                <a:cs typeface="Times New Roman" panose="02020603050405020304" pitchFamily="18" charset="0"/>
              </a:rPr>
              <a:t>Physical Gold measured in a Gravity Concentrate recovered from processing Bamboo Creek Tailings through the Bamboo Creek Plant</a:t>
            </a:r>
            <a:endParaRPr lang="en-AU"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148752B-5927-F548-75DB-F776F78F0CA2}"/>
              </a:ext>
            </a:extLst>
          </p:cNvPr>
          <p:cNvSpPr txBox="1"/>
          <p:nvPr/>
        </p:nvSpPr>
        <p:spPr>
          <a:xfrm>
            <a:off x="147056" y="1009861"/>
            <a:ext cx="1040568" cy="369332"/>
          </a:xfrm>
          <a:prstGeom prst="rect">
            <a:avLst/>
          </a:prstGeom>
          <a:noFill/>
        </p:spPr>
        <p:txBody>
          <a:bodyPr wrap="square" rtlCol="0">
            <a:spAutoFit/>
          </a:bodyPr>
          <a:lstStyle/>
          <a:p>
            <a:r>
              <a:rPr lang="en-US" dirty="0"/>
              <a:t>Slide 15</a:t>
            </a:r>
            <a:endParaRPr lang="en-AU" dirty="0"/>
          </a:p>
        </p:txBody>
      </p:sp>
    </p:spTree>
    <p:extLst>
      <p:ext uri="{BB962C8B-B14F-4D97-AF65-F5344CB8AC3E}">
        <p14:creationId xmlns:p14="http://schemas.microsoft.com/office/powerpoint/2010/main" val="2404744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EE3F34-17CE-BBBB-2628-B268DB2EFAAD}"/>
            </a:ext>
          </a:extLst>
        </p:cNvPr>
        <p:cNvGrpSpPr/>
        <p:nvPr/>
      </p:nvGrpSpPr>
      <p:grpSpPr>
        <a:xfrm>
          <a:off x="0" y="0"/>
          <a:ext cx="0" cy="0"/>
          <a:chOff x="0" y="0"/>
          <a:chExt cx="0" cy="0"/>
        </a:xfrm>
      </p:grpSpPr>
      <p:sp>
        <p:nvSpPr>
          <p:cNvPr id="3074" name="Text Box 7">
            <a:extLst>
              <a:ext uri="{FF2B5EF4-FFF2-40B4-BE49-F238E27FC236}">
                <a16:creationId xmlns:a16="http://schemas.microsoft.com/office/drawing/2014/main" id="{E065EE83-1935-30D7-3BFD-640C9B35ED67}"/>
              </a:ext>
            </a:extLst>
          </p:cNvPr>
          <p:cNvSpPr txBox="1">
            <a:spLocks noChangeArrowheads="1"/>
          </p:cNvSpPr>
          <p:nvPr/>
        </p:nvSpPr>
        <p:spPr bwMode="auto">
          <a:xfrm>
            <a:off x="827584" y="1598099"/>
            <a:ext cx="6932612"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AU" altLang="en-US" sz="3600" dirty="0">
              <a:latin typeface="Times New Roman" panose="02020603050405020304" pitchFamily="18" charset="0"/>
            </a:endParaRPr>
          </a:p>
          <a:p>
            <a:pPr algn="ctr">
              <a:spcBef>
                <a:spcPts val="600"/>
              </a:spcBef>
              <a:spcAft>
                <a:spcPts val="0"/>
              </a:spcAft>
              <a:buNone/>
            </a:pPr>
            <a:r>
              <a:rPr lang="en-US" sz="2800" b="1" kern="0" dirty="0">
                <a:latin typeface="Times New Roman" panose="02020603050405020304" pitchFamily="18" charset="0"/>
              </a:rPr>
              <a:t>BHP DRILLING IN 1996</a:t>
            </a:r>
            <a:endParaRPr lang="en-AU" altLang="en-US" sz="2000" dirty="0">
              <a:latin typeface="Times New Roman" panose="02020603050405020304" pitchFamily="18" charset="0"/>
            </a:endParaRPr>
          </a:p>
        </p:txBody>
      </p:sp>
      <p:grpSp>
        <p:nvGrpSpPr>
          <p:cNvPr id="3075" name="Group 8">
            <a:extLst>
              <a:ext uri="{FF2B5EF4-FFF2-40B4-BE49-F238E27FC236}">
                <a16:creationId xmlns:a16="http://schemas.microsoft.com/office/drawing/2014/main" id="{E83A886A-F17B-6384-D796-1A7D17EF9416}"/>
              </a:ext>
            </a:extLst>
          </p:cNvPr>
          <p:cNvGrpSpPr>
            <a:grpSpLocks/>
          </p:cNvGrpSpPr>
          <p:nvPr/>
        </p:nvGrpSpPr>
        <p:grpSpPr bwMode="auto">
          <a:xfrm>
            <a:off x="152400" y="152400"/>
            <a:ext cx="2895600" cy="839788"/>
            <a:chOff x="624" y="816"/>
            <a:chExt cx="1824" cy="529"/>
          </a:xfrm>
        </p:grpSpPr>
        <p:pic>
          <p:nvPicPr>
            <p:cNvPr id="3076" name="Picture 9">
              <a:extLst>
                <a:ext uri="{FF2B5EF4-FFF2-40B4-BE49-F238E27FC236}">
                  <a16:creationId xmlns:a16="http://schemas.microsoft.com/office/drawing/2014/main" id="{A5B5CE64-7CF9-FB68-07A3-C5D543FDB1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0">
              <a:extLst>
                <a:ext uri="{FF2B5EF4-FFF2-40B4-BE49-F238E27FC236}">
                  <a16:creationId xmlns:a16="http://schemas.microsoft.com/office/drawing/2014/main" id="{E03AAE82-231C-E76C-681D-9A0819142BF4}"/>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Tree>
    <p:extLst>
      <p:ext uri="{BB962C8B-B14F-4D97-AF65-F5344CB8AC3E}">
        <p14:creationId xmlns:p14="http://schemas.microsoft.com/office/powerpoint/2010/main" val="47415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ECD3D-F3BE-E99E-C776-F0A501F9BD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7CA5C-AA43-0A32-AA9F-996B071A4788}"/>
              </a:ext>
            </a:extLst>
          </p:cNvPr>
          <p:cNvSpPr>
            <a:spLocks noGrp="1"/>
          </p:cNvSpPr>
          <p:nvPr>
            <p:ph type="title"/>
          </p:nvPr>
        </p:nvSpPr>
        <p:spPr>
          <a:xfrm>
            <a:off x="1081088" y="1050892"/>
            <a:ext cx="7955408" cy="369888"/>
          </a:xfrm>
        </p:spPr>
        <p:txBody>
          <a:bodyPr/>
          <a:lstStyle/>
          <a:p>
            <a:pPr algn="l"/>
            <a:r>
              <a:rPr lang="en-AU" sz="2400" b="1" dirty="0">
                <a:latin typeface="Times New Roman" panose="02020603050405020304" pitchFamily="18" charset="0"/>
                <a:cs typeface="Times New Roman" panose="02020603050405020304" pitchFamily="18" charset="0"/>
              </a:rPr>
              <a:t>Samples collected by BHP from their 1996 drilling program</a:t>
            </a:r>
            <a:endParaRPr lang="en-AU" sz="2400" dirty="0">
              <a:latin typeface="Times New Roman" panose="02020603050405020304" pitchFamily="18" charset="0"/>
              <a:cs typeface="Times New Roman" panose="02020603050405020304" pitchFamily="18" charset="0"/>
            </a:endParaRPr>
          </a:p>
        </p:txBody>
      </p:sp>
      <p:pic>
        <p:nvPicPr>
          <p:cNvPr id="7" name="Content Placeholder 6">
            <a:extLst>
              <a:ext uri="{FF2B5EF4-FFF2-40B4-BE49-F238E27FC236}">
                <a16:creationId xmlns:a16="http://schemas.microsoft.com/office/drawing/2014/main" id="{D12E0FF0-8B99-A7D3-980E-AD09160486C2}"/>
              </a:ext>
            </a:extLst>
          </p:cNvPr>
          <p:cNvPicPr>
            <a:picLocks noGrp="1" noChangeAspect="1"/>
          </p:cNvPicPr>
          <p:nvPr>
            <p:ph idx="1"/>
          </p:nvPr>
        </p:nvPicPr>
        <p:blipFill>
          <a:blip r:embed="rId2"/>
          <a:stretch>
            <a:fillRect/>
          </a:stretch>
        </p:blipFill>
        <p:spPr>
          <a:xfrm>
            <a:off x="997016" y="1516624"/>
            <a:ext cx="7463416" cy="4976229"/>
          </a:xfrm>
          <a:prstGeom prst="rect">
            <a:avLst/>
          </a:prstGeom>
        </p:spPr>
      </p:pic>
      <p:grpSp>
        <p:nvGrpSpPr>
          <p:cNvPr id="4" name="Group 8">
            <a:extLst>
              <a:ext uri="{FF2B5EF4-FFF2-40B4-BE49-F238E27FC236}">
                <a16:creationId xmlns:a16="http://schemas.microsoft.com/office/drawing/2014/main" id="{21208C62-7B18-FB4A-70A9-42F351E848C0}"/>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88D3BD6A-C334-13CD-853B-F38F5471AD9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A55EDBB7-4491-C8DA-F289-065FEFE7663C}"/>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sp>
        <p:nvSpPr>
          <p:cNvPr id="8" name="TextBox 7">
            <a:extLst>
              <a:ext uri="{FF2B5EF4-FFF2-40B4-BE49-F238E27FC236}">
                <a16:creationId xmlns:a16="http://schemas.microsoft.com/office/drawing/2014/main" id="{A0472562-C950-07F8-1F1A-35CB24BE5C1F}"/>
              </a:ext>
            </a:extLst>
          </p:cNvPr>
          <p:cNvSpPr txBox="1"/>
          <p:nvPr/>
        </p:nvSpPr>
        <p:spPr>
          <a:xfrm>
            <a:off x="147056" y="1009861"/>
            <a:ext cx="1040568" cy="369332"/>
          </a:xfrm>
          <a:prstGeom prst="rect">
            <a:avLst/>
          </a:prstGeom>
          <a:noFill/>
        </p:spPr>
        <p:txBody>
          <a:bodyPr wrap="square" rtlCol="0">
            <a:spAutoFit/>
          </a:bodyPr>
          <a:lstStyle/>
          <a:p>
            <a:r>
              <a:rPr lang="en-US" dirty="0"/>
              <a:t>Slide 16</a:t>
            </a:r>
            <a:endParaRPr lang="en-AU" dirty="0"/>
          </a:p>
        </p:txBody>
      </p:sp>
    </p:spTree>
    <p:extLst>
      <p:ext uri="{BB962C8B-B14F-4D97-AF65-F5344CB8AC3E}">
        <p14:creationId xmlns:p14="http://schemas.microsoft.com/office/powerpoint/2010/main" val="1938346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9F4D7-73A8-6B7B-F1C7-CC1245BC8EFB}"/>
            </a:ext>
          </a:extLst>
        </p:cNvPr>
        <p:cNvGrpSpPr/>
        <p:nvPr/>
      </p:nvGrpSpPr>
      <p:grpSpPr>
        <a:xfrm>
          <a:off x="0" y="0"/>
          <a:ext cx="0" cy="0"/>
          <a:chOff x="0" y="0"/>
          <a:chExt cx="0" cy="0"/>
        </a:xfrm>
      </p:grpSpPr>
      <p:grpSp>
        <p:nvGrpSpPr>
          <p:cNvPr id="4" name="Group 8">
            <a:extLst>
              <a:ext uri="{FF2B5EF4-FFF2-40B4-BE49-F238E27FC236}">
                <a16:creationId xmlns:a16="http://schemas.microsoft.com/office/drawing/2014/main" id="{66B6949E-15BF-E307-9739-4D8FE0A8F1B5}"/>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74D8FEBB-4332-E5D9-DC88-95A550827EE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25D2CFDF-E677-81A4-D0B1-0FB180112F10}"/>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sp>
        <p:nvSpPr>
          <p:cNvPr id="7" name="Title 1">
            <a:extLst>
              <a:ext uri="{FF2B5EF4-FFF2-40B4-BE49-F238E27FC236}">
                <a16:creationId xmlns:a16="http://schemas.microsoft.com/office/drawing/2014/main" id="{31658543-BC12-9F38-7D93-DF068F868FDF}"/>
              </a:ext>
            </a:extLst>
          </p:cNvPr>
          <p:cNvSpPr txBox="1">
            <a:spLocks/>
          </p:cNvSpPr>
          <p:nvPr/>
        </p:nvSpPr>
        <p:spPr bwMode="auto">
          <a:xfrm>
            <a:off x="1081088" y="1050892"/>
            <a:ext cx="795540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AU" sz="2400" b="1" kern="0" dirty="0">
                <a:latin typeface="Times New Roman" panose="02020603050405020304" pitchFamily="18" charset="0"/>
                <a:cs typeface="Times New Roman" panose="02020603050405020304" pitchFamily="18" charset="0"/>
              </a:rPr>
              <a:t>Samples collected by BHP from their 1996 drilling program</a:t>
            </a:r>
            <a:endParaRPr lang="en-AU" sz="2400" kern="0" dirty="0">
              <a:latin typeface="Times New Roman" panose="02020603050405020304" pitchFamily="18" charset="0"/>
              <a:cs typeface="Times New Roman" panose="02020603050405020304" pitchFamily="18" charset="0"/>
            </a:endParaRPr>
          </a:p>
        </p:txBody>
      </p:sp>
      <p:pic>
        <p:nvPicPr>
          <p:cNvPr id="9" name="Picture 8" descr="A tunnel with green bags&#10;&#10;AI-generated content may be incorrect.">
            <a:extLst>
              <a:ext uri="{FF2B5EF4-FFF2-40B4-BE49-F238E27FC236}">
                <a16:creationId xmlns:a16="http://schemas.microsoft.com/office/drawing/2014/main" id="{54078E4D-2DDA-9389-06D9-DB18CCF5BF9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1000"/>
                    </a14:imgEffect>
                  </a14:imgLayer>
                </a14:imgProps>
              </a:ext>
            </a:extLst>
          </a:blip>
          <a:stretch>
            <a:fillRect/>
          </a:stretch>
        </p:blipFill>
        <p:spPr>
          <a:xfrm>
            <a:off x="1247774" y="1903094"/>
            <a:ext cx="3684265" cy="4127407"/>
          </a:xfrm>
          <a:prstGeom prst="rect">
            <a:avLst/>
          </a:prstGeom>
        </p:spPr>
      </p:pic>
      <p:sp>
        <p:nvSpPr>
          <p:cNvPr id="13" name="TextBox 12">
            <a:extLst>
              <a:ext uri="{FF2B5EF4-FFF2-40B4-BE49-F238E27FC236}">
                <a16:creationId xmlns:a16="http://schemas.microsoft.com/office/drawing/2014/main" id="{FF4EDBE3-6C6D-0B14-ADC7-E0641D798CD7}"/>
              </a:ext>
            </a:extLst>
          </p:cNvPr>
          <p:cNvSpPr txBox="1"/>
          <p:nvPr/>
        </p:nvSpPr>
        <p:spPr>
          <a:xfrm>
            <a:off x="5058792" y="2348880"/>
            <a:ext cx="3168352" cy="953915"/>
          </a:xfrm>
          <a:prstGeom prst="rect">
            <a:avLst/>
          </a:prstGeom>
          <a:noFill/>
        </p:spPr>
        <p:txBody>
          <a:bodyPr wrap="square">
            <a:spAutoFit/>
          </a:bodyPr>
          <a:lstStyle/>
          <a:p>
            <a:pPr>
              <a:lnSpc>
                <a:spcPct val="106000"/>
              </a:lnSpc>
            </a:pPr>
            <a:r>
              <a:rPr lang="en-AU" b="1" dirty="0">
                <a:effectLst/>
                <a:latin typeface="Times New Roman" panose="02020603050405020304" pitchFamily="18" charset="0"/>
                <a:ea typeface="Times New Roman" panose="02020603050405020304" pitchFamily="18" charset="0"/>
              </a:rPr>
              <a:t>Samples from BHP drill-holes stored in the Perseverance Mine shaft since 1996.</a:t>
            </a:r>
            <a:endParaRPr lang="en-AU" dirty="0">
              <a:effectLst/>
              <a:latin typeface="Times New Roman" panose="02020603050405020304" pitchFamily="18" charset="0"/>
              <a:ea typeface="Times New Roman" panose="02020603050405020304" pitchFamily="18" charset="0"/>
            </a:endParaRPr>
          </a:p>
        </p:txBody>
      </p:sp>
      <p:sp>
        <p:nvSpPr>
          <p:cNvPr id="14" name="TextBox 13">
            <a:extLst>
              <a:ext uri="{FF2B5EF4-FFF2-40B4-BE49-F238E27FC236}">
                <a16:creationId xmlns:a16="http://schemas.microsoft.com/office/drawing/2014/main" id="{8BCF1C65-5AD0-4F0F-1652-545E3932D0D0}"/>
              </a:ext>
            </a:extLst>
          </p:cNvPr>
          <p:cNvSpPr txBox="1"/>
          <p:nvPr/>
        </p:nvSpPr>
        <p:spPr>
          <a:xfrm>
            <a:off x="147056" y="1009861"/>
            <a:ext cx="1040568" cy="369332"/>
          </a:xfrm>
          <a:prstGeom prst="rect">
            <a:avLst/>
          </a:prstGeom>
          <a:noFill/>
        </p:spPr>
        <p:txBody>
          <a:bodyPr wrap="square" rtlCol="0">
            <a:spAutoFit/>
          </a:bodyPr>
          <a:lstStyle/>
          <a:p>
            <a:r>
              <a:rPr lang="en-US" dirty="0"/>
              <a:t>Slide 17</a:t>
            </a:r>
            <a:endParaRPr lang="en-AU" dirty="0"/>
          </a:p>
        </p:txBody>
      </p:sp>
    </p:spTree>
    <p:extLst>
      <p:ext uri="{BB962C8B-B14F-4D97-AF65-F5344CB8AC3E}">
        <p14:creationId xmlns:p14="http://schemas.microsoft.com/office/powerpoint/2010/main" val="2049486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AAF3B-89DE-633B-48AB-56EE5F06972B}"/>
            </a:ext>
          </a:extLst>
        </p:cNvPr>
        <p:cNvGrpSpPr/>
        <p:nvPr/>
      </p:nvGrpSpPr>
      <p:grpSpPr>
        <a:xfrm>
          <a:off x="0" y="0"/>
          <a:ext cx="0" cy="0"/>
          <a:chOff x="0" y="0"/>
          <a:chExt cx="0" cy="0"/>
        </a:xfrm>
      </p:grpSpPr>
      <p:grpSp>
        <p:nvGrpSpPr>
          <p:cNvPr id="4" name="Group 8">
            <a:extLst>
              <a:ext uri="{FF2B5EF4-FFF2-40B4-BE49-F238E27FC236}">
                <a16:creationId xmlns:a16="http://schemas.microsoft.com/office/drawing/2014/main" id="{1B0F976E-92B4-040C-7CA5-B35DEE2FB3D7}"/>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D4C260F4-B175-FD4C-AF2C-2CF59D43B49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63B9AFEE-85C1-859D-84AF-413E52429F2B}"/>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pic>
        <p:nvPicPr>
          <p:cNvPr id="7" name="Picture 6">
            <a:extLst>
              <a:ext uri="{FF2B5EF4-FFF2-40B4-BE49-F238E27FC236}">
                <a16:creationId xmlns:a16="http://schemas.microsoft.com/office/drawing/2014/main" id="{77BDD91E-097A-7480-BBF5-091DB2597E83}"/>
              </a:ext>
            </a:extLst>
          </p:cNvPr>
          <p:cNvPicPr>
            <a:picLocks noChangeAspect="1"/>
          </p:cNvPicPr>
          <p:nvPr/>
        </p:nvPicPr>
        <p:blipFill>
          <a:blip r:embed="rId3"/>
          <a:stretch>
            <a:fillRect/>
          </a:stretch>
        </p:blipFill>
        <p:spPr>
          <a:xfrm>
            <a:off x="990600" y="727776"/>
            <a:ext cx="7912224" cy="646232"/>
          </a:xfrm>
          <a:prstGeom prst="rect">
            <a:avLst/>
          </a:prstGeom>
        </p:spPr>
      </p:pic>
      <p:pic>
        <p:nvPicPr>
          <p:cNvPr id="10" name="Picture 9">
            <a:extLst>
              <a:ext uri="{FF2B5EF4-FFF2-40B4-BE49-F238E27FC236}">
                <a16:creationId xmlns:a16="http://schemas.microsoft.com/office/drawing/2014/main" id="{BA3DBE4A-912D-1E95-1C2E-1B84DD262A1B}"/>
              </a:ext>
            </a:extLst>
          </p:cNvPr>
          <p:cNvPicPr>
            <a:picLocks noChangeAspect="1"/>
          </p:cNvPicPr>
          <p:nvPr/>
        </p:nvPicPr>
        <p:blipFill>
          <a:blip r:embed="rId4"/>
          <a:stretch>
            <a:fillRect/>
          </a:stretch>
        </p:blipFill>
        <p:spPr>
          <a:xfrm>
            <a:off x="836676" y="1496610"/>
            <a:ext cx="5300822" cy="5199465"/>
          </a:xfrm>
          <a:prstGeom prst="rect">
            <a:avLst/>
          </a:prstGeom>
        </p:spPr>
      </p:pic>
      <p:sp>
        <p:nvSpPr>
          <p:cNvPr id="12" name="TextBox 11">
            <a:extLst>
              <a:ext uri="{FF2B5EF4-FFF2-40B4-BE49-F238E27FC236}">
                <a16:creationId xmlns:a16="http://schemas.microsoft.com/office/drawing/2014/main" id="{DCE5E8AE-8D32-0C62-BE2B-8214AAD1E573}"/>
              </a:ext>
            </a:extLst>
          </p:cNvPr>
          <p:cNvSpPr txBox="1"/>
          <p:nvPr/>
        </p:nvSpPr>
        <p:spPr>
          <a:xfrm>
            <a:off x="6137498" y="1844824"/>
            <a:ext cx="2765326" cy="3560911"/>
          </a:xfrm>
          <a:prstGeom prst="rect">
            <a:avLst/>
          </a:prstGeom>
          <a:noFill/>
        </p:spPr>
        <p:txBody>
          <a:bodyPr wrap="square">
            <a:spAutoFit/>
          </a:bodyPr>
          <a:lstStyle/>
          <a:p>
            <a:pPr>
              <a:lnSpc>
                <a:spcPct val="106000"/>
              </a:lnSpc>
              <a:buNone/>
            </a:pPr>
            <a:r>
              <a:rPr lang="en-AU" sz="1800" b="1" dirty="0">
                <a:effectLst/>
                <a:latin typeface="Times New Roman" panose="02020603050405020304" pitchFamily="18" charset="0"/>
                <a:ea typeface="Times New Roman" panose="02020603050405020304" pitchFamily="18" charset="0"/>
              </a:rPr>
              <a:t>Photographs of interval samples from BHP drill-holes CF2, CF12, QCS1 and BS1.</a:t>
            </a:r>
            <a:endParaRPr lang="en-AU" sz="1200" dirty="0">
              <a:effectLst/>
              <a:latin typeface="Times New Roman" panose="02020603050405020304" pitchFamily="18" charset="0"/>
              <a:ea typeface="Times New Roman" panose="02020603050405020304" pitchFamily="18" charset="0"/>
            </a:endParaRPr>
          </a:p>
          <a:p>
            <a:pPr>
              <a:lnSpc>
                <a:spcPct val="106000"/>
              </a:lnSpc>
              <a:buNone/>
            </a:pPr>
            <a:r>
              <a:rPr lang="en-AU" sz="1800" b="1" dirty="0">
                <a:effectLst/>
                <a:latin typeface="Times New Roman" panose="02020603050405020304" pitchFamily="18" charset="0"/>
                <a:ea typeface="Times New Roman" panose="02020603050405020304" pitchFamily="18" charset="0"/>
              </a:rPr>
              <a:t> </a:t>
            </a:r>
            <a:endParaRPr lang="en-AU" sz="1200" dirty="0">
              <a:effectLst/>
              <a:latin typeface="Times New Roman" panose="02020603050405020304" pitchFamily="18" charset="0"/>
              <a:ea typeface="Times New Roman" panose="02020603050405020304" pitchFamily="18" charset="0"/>
            </a:endParaRPr>
          </a:p>
          <a:p>
            <a:pPr>
              <a:buNone/>
            </a:pPr>
            <a:r>
              <a:rPr lang="en-AU" sz="1800" b="1" dirty="0">
                <a:effectLst/>
                <a:latin typeface="Times New Roman" panose="02020603050405020304" pitchFamily="18" charset="0"/>
                <a:ea typeface="Times New Roman" panose="02020603050405020304" pitchFamily="18" charset="0"/>
              </a:rPr>
              <a:t>Initial XRF readings of the samples below show they contain gold, PGM, other metals plus Heavy Rare Earths (HREE) in </a:t>
            </a:r>
            <a:r>
              <a:rPr lang="en-AU" sz="2000" b="1" dirty="0">
                <a:effectLst/>
                <a:latin typeface="Times New Roman" panose="02020603050405020304" pitchFamily="18" charset="0"/>
                <a:ea typeface="Times New Roman" panose="02020603050405020304" pitchFamily="18" charset="0"/>
              </a:rPr>
              <a:t>carbonatites, containing 0-5% iron.</a:t>
            </a:r>
            <a:endParaRPr lang="en-AU" dirty="0"/>
          </a:p>
        </p:txBody>
      </p:sp>
      <p:sp>
        <p:nvSpPr>
          <p:cNvPr id="13" name="TextBox 12">
            <a:extLst>
              <a:ext uri="{FF2B5EF4-FFF2-40B4-BE49-F238E27FC236}">
                <a16:creationId xmlns:a16="http://schemas.microsoft.com/office/drawing/2014/main" id="{03A62AEF-42E7-1A73-76F6-4FC59B22E24E}"/>
              </a:ext>
            </a:extLst>
          </p:cNvPr>
          <p:cNvSpPr txBox="1"/>
          <p:nvPr/>
        </p:nvSpPr>
        <p:spPr>
          <a:xfrm>
            <a:off x="147056" y="1009861"/>
            <a:ext cx="1040568" cy="369332"/>
          </a:xfrm>
          <a:prstGeom prst="rect">
            <a:avLst/>
          </a:prstGeom>
          <a:noFill/>
        </p:spPr>
        <p:txBody>
          <a:bodyPr wrap="square" rtlCol="0">
            <a:spAutoFit/>
          </a:bodyPr>
          <a:lstStyle/>
          <a:p>
            <a:r>
              <a:rPr lang="en-US" dirty="0"/>
              <a:t>Slide 18</a:t>
            </a:r>
            <a:endParaRPr lang="en-AU" dirty="0"/>
          </a:p>
        </p:txBody>
      </p:sp>
    </p:spTree>
    <p:extLst>
      <p:ext uri="{BB962C8B-B14F-4D97-AF65-F5344CB8AC3E}">
        <p14:creationId xmlns:p14="http://schemas.microsoft.com/office/powerpoint/2010/main" val="3505362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C8AFE-D7DD-2281-42FF-1727EAA2BE51}"/>
            </a:ext>
          </a:extLst>
        </p:cNvPr>
        <p:cNvGrpSpPr/>
        <p:nvPr/>
      </p:nvGrpSpPr>
      <p:grpSpPr>
        <a:xfrm>
          <a:off x="0" y="0"/>
          <a:ext cx="0" cy="0"/>
          <a:chOff x="0" y="0"/>
          <a:chExt cx="0" cy="0"/>
        </a:xfrm>
      </p:grpSpPr>
      <p:sp>
        <p:nvSpPr>
          <p:cNvPr id="3074" name="Text Box 7">
            <a:extLst>
              <a:ext uri="{FF2B5EF4-FFF2-40B4-BE49-F238E27FC236}">
                <a16:creationId xmlns:a16="http://schemas.microsoft.com/office/drawing/2014/main" id="{A6F2F25F-F4AC-F5D0-3445-9262D28E500D}"/>
              </a:ext>
            </a:extLst>
          </p:cNvPr>
          <p:cNvSpPr txBox="1">
            <a:spLocks noChangeArrowheads="1"/>
          </p:cNvSpPr>
          <p:nvPr/>
        </p:nvSpPr>
        <p:spPr bwMode="auto">
          <a:xfrm>
            <a:off x="827584" y="1598099"/>
            <a:ext cx="6932612" cy="4404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AU" altLang="en-US" sz="3600" dirty="0">
              <a:latin typeface="Times New Roman" panose="02020603050405020304" pitchFamily="18" charset="0"/>
            </a:endParaRPr>
          </a:p>
          <a:p>
            <a:pPr algn="ctr">
              <a:spcBef>
                <a:spcPts val="600"/>
              </a:spcBef>
              <a:spcAft>
                <a:spcPts val="0"/>
              </a:spcAft>
              <a:buNone/>
            </a:pPr>
            <a:r>
              <a:rPr lang="en-US" sz="2800" b="1" kern="0" dirty="0">
                <a:effectLst/>
                <a:latin typeface="Times New Roman" panose="02020603050405020304" pitchFamily="18" charset="0"/>
              </a:rPr>
              <a:t>HAOMA’S RARE EARTH REVIEW.</a:t>
            </a:r>
            <a:endParaRPr lang="en-US" sz="2800" b="1" dirty="0">
              <a:effectLst/>
              <a:latin typeface="Times New Roman" panose="02020603050405020304" pitchFamily="18" charset="0"/>
              <a:ea typeface="Times New Roman" panose="02020603050405020304" pitchFamily="18" charset="0"/>
            </a:endParaRPr>
          </a:p>
          <a:p>
            <a:pPr algn="ctr">
              <a:buNone/>
            </a:pPr>
            <a:endParaRPr lang="en-US" sz="2800" b="1" dirty="0">
              <a:effectLst/>
              <a:latin typeface="Times New Roman" panose="02020603050405020304" pitchFamily="18" charset="0"/>
              <a:ea typeface="Times New Roman" panose="02020603050405020304" pitchFamily="18" charset="0"/>
            </a:endParaRPr>
          </a:p>
          <a:p>
            <a:pPr algn="ctr">
              <a:buNone/>
            </a:pPr>
            <a:endParaRPr lang="en-US" sz="2800" b="1" dirty="0">
              <a:latin typeface="Times New Roman" panose="02020603050405020304" pitchFamily="18" charset="0"/>
              <a:ea typeface="Times New Roman" panose="02020603050405020304" pitchFamily="18" charset="0"/>
            </a:endParaRPr>
          </a:p>
          <a:p>
            <a:pPr algn="ctr">
              <a:buNone/>
            </a:pPr>
            <a:endParaRPr lang="en-US" sz="2400" dirty="0">
              <a:effectLst/>
              <a:latin typeface="Times New Roman" panose="02020603050405020304" pitchFamily="18" charset="0"/>
              <a:ea typeface="Times New Roman" panose="02020603050405020304" pitchFamily="18" charset="0"/>
            </a:endParaRPr>
          </a:p>
          <a:p>
            <a:pPr algn="ctr">
              <a:buNone/>
            </a:pPr>
            <a:endParaRPr lang="en-US" sz="2400" dirty="0">
              <a:latin typeface="Times New Roman" panose="02020603050405020304" pitchFamily="18" charset="0"/>
              <a:ea typeface="Times New Roman" panose="02020603050405020304" pitchFamily="18" charset="0"/>
            </a:endParaRPr>
          </a:p>
          <a:p>
            <a:pPr algn="ctr">
              <a:buNone/>
            </a:pPr>
            <a:endParaRPr lang="en-US" sz="2400" dirty="0">
              <a:effectLst/>
              <a:latin typeface="Times New Roman" panose="02020603050405020304" pitchFamily="18" charset="0"/>
              <a:ea typeface="Times New Roman" panose="02020603050405020304" pitchFamily="18" charset="0"/>
            </a:endParaRPr>
          </a:p>
          <a:p>
            <a:pPr algn="ctr">
              <a:buNone/>
            </a:pPr>
            <a:endParaRPr lang="en-US" sz="2400" dirty="0">
              <a:latin typeface="Times New Roman" panose="02020603050405020304" pitchFamily="18" charset="0"/>
              <a:ea typeface="Times New Roman" panose="02020603050405020304" pitchFamily="18" charset="0"/>
            </a:endParaRPr>
          </a:p>
          <a:p>
            <a:pPr algn="ctr">
              <a:buNone/>
            </a:pPr>
            <a:r>
              <a:rPr lang="en-US" sz="2400" dirty="0">
                <a:effectLst/>
                <a:latin typeface="Times New Roman" panose="02020603050405020304" pitchFamily="18" charset="0"/>
                <a:ea typeface="Times New Roman" panose="02020603050405020304" pitchFamily="18" charset="0"/>
              </a:rPr>
              <a:t>We urge you to read the document.</a:t>
            </a:r>
            <a:endParaRPr lang="en-AU" altLang="en-US" sz="1800" dirty="0">
              <a:latin typeface="Times New Roman" panose="02020603050405020304" pitchFamily="18" charset="0"/>
            </a:endParaRPr>
          </a:p>
        </p:txBody>
      </p:sp>
      <p:grpSp>
        <p:nvGrpSpPr>
          <p:cNvPr id="3075" name="Group 8">
            <a:extLst>
              <a:ext uri="{FF2B5EF4-FFF2-40B4-BE49-F238E27FC236}">
                <a16:creationId xmlns:a16="http://schemas.microsoft.com/office/drawing/2014/main" id="{9DAE7BAC-B6A5-8807-B32F-9D5DE518BE79}"/>
              </a:ext>
            </a:extLst>
          </p:cNvPr>
          <p:cNvGrpSpPr>
            <a:grpSpLocks/>
          </p:cNvGrpSpPr>
          <p:nvPr/>
        </p:nvGrpSpPr>
        <p:grpSpPr bwMode="auto">
          <a:xfrm>
            <a:off x="152400" y="152400"/>
            <a:ext cx="2895600" cy="839788"/>
            <a:chOff x="624" y="816"/>
            <a:chExt cx="1824" cy="529"/>
          </a:xfrm>
        </p:grpSpPr>
        <p:pic>
          <p:nvPicPr>
            <p:cNvPr id="3076" name="Picture 9">
              <a:extLst>
                <a:ext uri="{FF2B5EF4-FFF2-40B4-BE49-F238E27FC236}">
                  <a16:creationId xmlns:a16="http://schemas.microsoft.com/office/drawing/2014/main" id="{54E05F10-EEED-83E4-9415-AD629AACD21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0">
              <a:extLst>
                <a:ext uri="{FF2B5EF4-FFF2-40B4-BE49-F238E27FC236}">
                  <a16:creationId xmlns:a16="http://schemas.microsoft.com/office/drawing/2014/main" id="{6D23F6AF-BF18-CCDE-F978-B07CEB7DF70B}"/>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Tree>
    <p:extLst>
      <p:ext uri="{BB962C8B-B14F-4D97-AF65-F5344CB8AC3E}">
        <p14:creationId xmlns:p14="http://schemas.microsoft.com/office/powerpoint/2010/main" val="36126275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502DC-F0AD-697F-C27D-89A49D1C80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8C308E-0062-0FFF-49F2-E46D4BCDF302}"/>
              </a:ext>
            </a:extLst>
          </p:cNvPr>
          <p:cNvSpPr>
            <a:spLocks noGrp="1"/>
          </p:cNvSpPr>
          <p:nvPr>
            <p:ph type="title"/>
          </p:nvPr>
        </p:nvSpPr>
        <p:spPr>
          <a:xfrm>
            <a:off x="1331640" y="1050892"/>
            <a:ext cx="7149968" cy="636612"/>
          </a:xfrm>
        </p:spPr>
        <p:txBody>
          <a:bodyPr/>
          <a:lstStyle/>
          <a:p>
            <a:pPr algn="l"/>
            <a:r>
              <a:rPr lang="en-AU" sz="2400" b="1" dirty="0">
                <a:latin typeface="Times New Roman" panose="02020603050405020304" pitchFamily="18" charset="0"/>
                <a:cs typeface="Times New Roman" panose="02020603050405020304" pitchFamily="18" charset="0"/>
              </a:rPr>
              <a:t>Haoma Rare Earths Overview</a:t>
            </a:r>
            <a:endParaRPr lang="en-AU" sz="2400"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3E13C9FF-A542-C896-19C3-15028D004E06}"/>
              </a:ext>
            </a:extLst>
          </p:cNvPr>
          <p:cNvPicPr>
            <a:picLocks noGrp="1" noChangeAspect="1"/>
          </p:cNvPicPr>
          <p:nvPr>
            <p:ph idx="1"/>
          </p:nvPr>
        </p:nvPicPr>
        <p:blipFill>
          <a:blip r:embed="rId2"/>
          <a:stretch>
            <a:fillRect/>
          </a:stretch>
        </p:blipFill>
        <p:spPr>
          <a:xfrm>
            <a:off x="722092" y="1863155"/>
            <a:ext cx="7699816" cy="2889104"/>
          </a:xfrm>
        </p:spPr>
      </p:pic>
      <p:grpSp>
        <p:nvGrpSpPr>
          <p:cNvPr id="4" name="Group 8">
            <a:extLst>
              <a:ext uri="{FF2B5EF4-FFF2-40B4-BE49-F238E27FC236}">
                <a16:creationId xmlns:a16="http://schemas.microsoft.com/office/drawing/2014/main" id="{5977D865-285C-CFED-8BD1-A841FBC82222}"/>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100812BB-A529-29CE-1913-8C1CD709E5E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A0881861-C0DC-6B8F-1677-F6BA0EF0F27D}"/>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sp>
        <p:nvSpPr>
          <p:cNvPr id="9" name="TextBox 8">
            <a:extLst>
              <a:ext uri="{FF2B5EF4-FFF2-40B4-BE49-F238E27FC236}">
                <a16:creationId xmlns:a16="http://schemas.microsoft.com/office/drawing/2014/main" id="{249677EE-44D4-B531-7587-789BE9B8DC6F}"/>
              </a:ext>
            </a:extLst>
          </p:cNvPr>
          <p:cNvSpPr txBox="1"/>
          <p:nvPr/>
        </p:nvSpPr>
        <p:spPr>
          <a:xfrm>
            <a:off x="147056" y="1009861"/>
            <a:ext cx="1040568" cy="369332"/>
          </a:xfrm>
          <a:prstGeom prst="rect">
            <a:avLst/>
          </a:prstGeom>
          <a:noFill/>
        </p:spPr>
        <p:txBody>
          <a:bodyPr wrap="square" rtlCol="0">
            <a:spAutoFit/>
          </a:bodyPr>
          <a:lstStyle/>
          <a:p>
            <a:r>
              <a:rPr lang="en-US" dirty="0"/>
              <a:t>Slide 19</a:t>
            </a:r>
            <a:endParaRPr lang="en-AU" dirty="0"/>
          </a:p>
        </p:txBody>
      </p:sp>
    </p:spTree>
    <p:extLst>
      <p:ext uri="{BB962C8B-B14F-4D97-AF65-F5344CB8AC3E}">
        <p14:creationId xmlns:p14="http://schemas.microsoft.com/office/powerpoint/2010/main" val="153257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AE984-DD87-BC1D-A1FB-4AFC7994A4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3110E3-B8AE-AD56-0D47-B3AEE6982608}"/>
              </a:ext>
            </a:extLst>
          </p:cNvPr>
          <p:cNvSpPr>
            <a:spLocks noGrp="1"/>
          </p:cNvSpPr>
          <p:nvPr>
            <p:ph type="title"/>
          </p:nvPr>
        </p:nvSpPr>
        <p:spPr>
          <a:xfrm>
            <a:off x="1403648" y="1034868"/>
            <a:ext cx="7032312" cy="636612"/>
          </a:xfrm>
        </p:spPr>
        <p:txBody>
          <a:bodyPr/>
          <a:lstStyle/>
          <a:p>
            <a:pPr algn="l"/>
            <a:r>
              <a:rPr lang="en-AU" sz="2400" b="1" dirty="0">
                <a:latin typeface="Times New Roman" panose="02020603050405020304" pitchFamily="18" charset="0"/>
                <a:cs typeface="Times New Roman" panose="02020603050405020304" pitchFamily="18" charset="0"/>
              </a:rPr>
              <a:t>Haoma Rare Earths Overview</a:t>
            </a:r>
            <a:endParaRPr lang="en-AU" sz="2400" dirty="0">
              <a:latin typeface="Times New Roman" panose="02020603050405020304" pitchFamily="18" charset="0"/>
              <a:cs typeface="Times New Roman" panose="02020603050405020304" pitchFamily="18" charset="0"/>
            </a:endParaRPr>
          </a:p>
        </p:txBody>
      </p:sp>
      <p:pic>
        <p:nvPicPr>
          <p:cNvPr id="8" name="Content Placeholder 7">
            <a:extLst>
              <a:ext uri="{FF2B5EF4-FFF2-40B4-BE49-F238E27FC236}">
                <a16:creationId xmlns:a16="http://schemas.microsoft.com/office/drawing/2014/main" id="{D5F43B4A-1F14-A872-F96A-17087686BBDF}"/>
              </a:ext>
            </a:extLst>
          </p:cNvPr>
          <p:cNvPicPr>
            <a:picLocks noGrp="1" noChangeAspect="1"/>
          </p:cNvPicPr>
          <p:nvPr>
            <p:ph idx="1"/>
          </p:nvPr>
        </p:nvPicPr>
        <p:blipFill>
          <a:blip r:embed="rId2"/>
          <a:stretch>
            <a:fillRect/>
          </a:stretch>
        </p:blipFill>
        <p:spPr>
          <a:xfrm>
            <a:off x="801688" y="1630239"/>
            <a:ext cx="7654024" cy="4192893"/>
          </a:xfrm>
        </p:spPr>
      </p:pic>
      <p:grpSp>
        <p:nvGrpSpPr>
          <p:cNvPr id="4" name="Group 8">
            <a:extLst>
              <a:ext uri="{FF2B5EF4-FFF2-40B4-BE49-F238E27FC236}">
                <a16:creationId xmlns:a16="http://schemas.microsoft.com/office/drawing/2014/main" id="{A0B20035-77B1-0BAE-C1FB-CF515DF293EE}"/>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6A5BD59E-422C-8E37-0688-AF0E96A087C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6A129793-AA1C-0D5A-E1E5-81BE5AB450D2}"/>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sp>
        <p:nvSpPr>
          <p:cNvPr id="9" name="TextBox 8">
            <a:extLst>
              <a:ext uri="{FF2B5EF4-FFF2-40B4-BE49-F238E27FC236}">
                <a16:creationId xmlns:a16="http://schemas.microsoft.com/office/drawing/2014/main" id="{57E6144E-727C-3310-081F-5D48585E9642}"/>
              </a:ext>
            </a:extLst>
          </p:cNvPr>
          <p:cNvSpPr txBox="1"/>
          <p:nvPr/>
        </p:nvSpPr>
        <p:spPr>
          <a:xfrm>
            <a:off x="147056" y="1009861"/>
            <a:ext cx="1040568" cy="369332"/>
          </a:xfrm>
          <a:prstGeom prst="rect">
            <a:avLst/>
          </a:prstGeom>
          <a:noFill/>
        </p:spPr>
        <p:txBody>
          <a:bodyPr wrap="square" rtlCol="0">
            <a:spAutoFit/>
          </a:bodyPr>
          <a:lstStyle/>
          <a:p>
            <a:r>
              <a:rPr lang="en-US" dirty="0"/>
              <a:t>Slide 20</a:t>
            </a:r>
            <a:endParaRPr lang="en-AU" dirty="0"/>
          </a:p>
        </p:txBody>
      </p:sp>
    </p:spTree>
    <p:extLst>
      <p:ext uri="{BB962C8B-B14F-4D97-AF65-F5344CB8AC3E}">
        <p14:creationId xmlns:p14="http://schemas.microsoft.com/office/powerpoint/2010/main" val="1138119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039A8-FAAE-ABCA-334A-5ADD2D7C559C}"/>
            </a:ext>
          </a:extLst>
        </p:cNvPr>
        <p:cNvGrpSpPr/>
        <p:nvPr/>
      </p:nvGrpSpPr>
      <p:grpSpPr>
        <a:xfrm>
          <a:off x="0" y="0"/>
          <a:ext cx="0" cy="0"/>
          <a:chOff x="0" y="0"/>
          <a:chExt cx="0" cy="0"/>
        </a:xfrm>
      </p:grpSpPr>
      <p:sp>
        <p:nvSpPr>
          <p:cNvPr id="3074" name="Text Box 7">
            <a:extLst>
              <a:ext uri="{FF2B5EF4-FFF2-40B4-BE49-F238E27FC236}">
                <a16:creationId xmlns:a16="http://schemas.microsoft.com/office/drawing/2014/main" id="{18A78FD7-E3C3-F012-FA89-CA4DD9FA530D}"/>
              </a:ext>
            </a:extLst>
          </p:cNvPr>
          <p:cNvSpPr txBox="1">
            <a:spLocks noChangeArrowheads="1"/>
          </p:cNvSpPr>
          <p:nvPr/>
        </p:nvSpPr>
        <p:spPr bwMode="auto">
          <a:xfrm>
            <a:off x="827584" y="1598099"/>
            <a:ext cx="6932612"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AU" altLang="en-US" sz="3600" dirty="0">
              <a:latin typeface="Times New Roman" panose="02020603050405020304" pitchFamily="18" charset="0"/>
            </a:endParaRPr>
          </a:p>
          <a:p>
            <a:pPr algn="ctr">
              <a:spcBef>
                <a:spcPts val="600"/>
              </a:spcBef>
              <a:spcAft>
                <a:spcPts val="0"/>
              </a:spcAft>
              <a:buNone/>
            </a:pPr>
            <a:r>
              <a:rPr lang="en-US" sz="2800" b="1" kern="0" dirty="0">
                <a:latin typeface="Times New Roman" panose="02020603050405020304" pitchFamily="18" charset="0"/>
              </a:rPr>
              <a:t>PIRRA LITHIUM </a:t>
            </a:r>
          </a:p>
          <a:p>
            <a:pPr algn="ctr">
              <a:spcBef>
                <a:spcPts val="600"/>
              </a:spcBef>
              <a:spcAft>
                <a:spcPts val="0"/>
              </a:spcAft>
              <a:buNone/>
            </a:pPr>
            <a:r>
              <a:rPr lang="en-US" sz="2800" kern="0" dirty="0">
                <a:latin typeface="Times New Roman" panose="02020603050405020304" pitchFamily="18" charset="0"/>
              </a:rPr>
              <a:t>JV BETWEEN HAOMA &amp; SQM</a:t>
            </a:r>
            <a:endParaRPr lang="en-AU" altLang="en-US" sz="2000" dirty="0">
              <a:latin typeface="Times New Roman" panose="02020603050405020304" pitchFamily="18" charset="0"/>
            </a:endParaRPr>
          </a:p>
        </p:txBody>
      </p:sp>
      <p:grpSp>
        <p:nvGrpSpPr>
          <p:cNvPr id="3075" name="Group 8">
            <a:extLst>
              <a:ext uri="{FF2B5EF4-FFF2-40B4-BE49-F238E27FC236}">
                <a16:creationId xmlns:a16="http://schemas.microsoft.com/office/drawing/2014/main" id="{D6179528-D0F2-72FB-5121-CF365E27CFFA}"/>
              </a:ext>
            </a:extLst>
          </p:cNvPr>
          <p:cNvGrpSpPr>
            <a:grpSpLocks/>
          </p:cNvGrpSpPr>
          <p:nvPr/>
        </p:nvGrpSpPr>
        <p:grpSpPr bwMode="auto">
          <a:xfrm>
            <a:off x="152400" y="152400"/>
            <a:ext cx="2895600" cy="839788"/>
            <a:chOff x="624" y="816"/>
            <a:chExt cx="1824" cy="529"/>
          </a:xfrm>
        </p:grpSpPr>
        <p:pic>
          <p:nvPicPr>
            <p:cNvPr id="3076" name="Picture 9">
              <a:extLst>
                <a:ext uri="{FF2B5EF4-FFF2-40B4-BE49-F238E27FC236}">
                  <a16:creationId xmlns:a16="http://schemas.microsoft.com/office/drawing/2014/main" id="{4CAB6C60-559A-365C-125E-351F39D0B4A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0">
              <a:extLst>
                <a:ext uri="{FF2B5EF4-FFF2-40B4-BE49-F238E27FC236}">
                  <a16:creationId xmlns:a16="http://schemas.microsoft.com/office/drawing/2014/main" id="{0D422792-77DF-CC51-E000-38FAB1F1659E}"/>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Tree>
    <p:extLst>
      <p:ext uri="{BB962C8B-B14F-4D97-AF65-F5344CB8AC3E}">
        <p14:creationId xmlns:p14="http://schemas.microsoft.com/office/powerpoint/2010/main" val="2149551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D77F1-FB28-08B3-79FC-EE9E3C93B2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236738-471B-2424-47D5-0B2A659B225A}"/>
              </a:ext>
            </a:extLst>
          </p:cNvPr>
          <p:cNvSpPr>
            <a:spLocks noGrp="1"/>
          </p:cNvSpPr>
          <p:nvPr>
            <p:ph type="title"/>
          </p:nvPr>
        </p:nvSpPr>
        <p:spPr>
          <a:xfrm>
            <a:off x="1213448" y="709737"/>
            <a:ext cx="7268160" cy="636612"/>
          </a:xfrm>
        </p:spPr>
        <p:txBody>
          <a:bodyPr/>
          <a:lstStyle/>
          <a:p>
            <a:pPr algn="just">
              <a:spcAft>
                <a:spcPts val="600"/>
              </a:spcAft>
            </a:pPr>
            <a:r>
              <a:rPr lang="en-AU" sz="2400" b="1" dirty="0">
                <a:effectLst/>
                <a:latin typeface="Times New Roman" panose="02020603050405020304" pitchFamily="18" charset="0"/>
                <a:ea typeface="Times New Roman" panose="02020603050405020304" pitchFamily="18" charset="0"/>
              </a:rPr>
              <a:t>Pirra Lithium Pty Ltd – Exploration Joint Venture between Haoma Mining and SQM Australia.</a:t>
            </a:r>
            <a:endParaRPr lang="en-AU" sz="1200" dirty="0">
              <a:effectLst/>
              <a:latin typeface="Times New Roman" panose="02020603050405020304" pitchFamily="18" charset="0"/>
              <a:ea typeface="Times New Roman" panose="02020603050405020304" pitchFamily="18" charset="0"/>
            </a:endParaRPr>
          </a:p>
        </p:txBody>
      </p:sp>
      <p:pic>
        <p:nvPicPr>
          <p:cNvPr id="7" name="Content Placeholder 6">
            <a:extLst>
              <a:ext uri="{FF2B5EF4-FFF2-40B4-BE49-F238E27FC236}">
                <a16:creationId xmlns:a16="http://schemas.microsoft.com/office/drawing/2014/main" id="{9C17ADF4-55F9-2813-D611-F9DB94059392}"/>
              </a:ext>
            </a:extLst>
          </p:cNvPr>
          <p:cNvPicPr>
            <a:picLocks noGrp="1" noChangeAspect="1"/>
          </p:cNvPicPr>
          <p:nvPr>
            <p:ph idx="1"/>
          </p:nvPr>
        </p:nvPicPr>
        <p:blipFill rotWithShape="1">
          <a:blip r:embed="rId2"/>
          <a:srcRect b="3073"/>
          <a:stretch/>
        </p:blipFill>
        <p:spPr>
          <a:xfrm>
            <a:off x="1051372" y="1374925"/>
            <a:ext cx="5464844" cy="3350220"/>
          </a:xfrm>
          <a:prstGeom prst="rect">
            <a:avLst/>
          </a:prstGeom>
        </p:spPr>
      </p:pic>
      <p:grpSp>
        <p:nvGrpSpPr>
          <p:cNvPr id="4" name="Group 8">
            <a:extLst>
              <a:ext uri="{FF2B5EF4-FFF2-40B4-BE49-F238E27FC236}">
                <a16:creationId xmlns:a16="http://schemas.microsoft.com/office/drawing/2014/main" id="{D4CB04D8-BF3D-5B6E-3450-2C6068607CE8}"/>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5CD507F3-090D-BD99-4083-7577C6D1A00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FCF7529C-2703-3D35-230F-1E615539B271}"/>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Haoma Mining NL</a:t>
              </a:r>
            </a:p>
          </p:txBody>
        </p:sp>
      </p:grpSp>
      <p:sp>
        <p:nvSpPr>
          <p:cNvPr id="11" name="TextBox 10">
            <a:extLst>
              <a:ext uri="{FF2B5EF4-FFF2-40B4-BE49-F238E27FC236}">
                <a16:creationId xmlns:a16="http://schemas.microsoft.com/office/drawing/2014/main" id="{8E1F5D8F-34AE-A665-CB51-4D8BCF5087F9}"/>
              </a:ext>
            </a:extLst>
          </p:cNvPr>
          <p:cNvSpPr txBox="1"/>
          <p:nvPr/>
        </p:nvSpPr>
        <p:spPr>
          <a:xfrm>
            <a:off x="1032844" y="4724058"/>
            <a:ext cx="7715619" cy="1729191"/>
          </a:xfrm>
          <a:prstGeom prst="rect">
            <a:avLst/>
          </a:prstGeom>
          <a:noFill/>
        </p:spPr>
        <p:txBody>
          <a:bodyPr wrap="square">
            <a:spAutoFit/>
          </a:bodyPr>
          <a:lstStyle/>
          <a:p>
            <a:pPr algn="just">
              <a:lnSpc>
                <a:spcPct val="106000"/>
              </a:lnSpc>
              <a:spcAft>
                <a:spcPts val="600"/>
              </a:spcAft>
              <a:buNone/>
            </a:pPr>
            <a:r>
              <a:rPr lang="en-AU" sz="1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AU" sz="1400" b="1" dirty="0">
                <a:effectLst/>
                <a:latin typeface="Times New Roman" panose="02020603050405020304" pitchFamily="18" charset="0"/>
                <a:ea typeface="Times New Roman" panose="02020603050405020304" pitchFamily="18" charset="0"/>
                <a:cs typeface="Times New Roman" panose="02020603050405020304" pitchFamily="18" charset="0"/>
              </a:rPr>
              <a:t>nine-day, helicopter-supported reconnaissance campaign</a:t>
            </a:r>
            <a:r>
              <a:rPr lang="en-AU" sz="1400" dirty="0">
                <a:effectLst/>
                <a:latin typeface="Times New Roman" panose="02020603050405020304" pitchFamily="18" charset="0"/>
                <a:ea typeface="Times New Roman" panose="02020603050405020304" pitchFamily="18" charset="0"/>
                <a:cs typeface="Times New Roman" panose="02020603050405020304" pitchFamily="18" charset="0"/>
              </a:rPr>
              <a:t> was undertaken during the 2025 winter field season, visiting over 250 target locations and collecting more than 200 samples. Targeting focused on key structural features - including the fold hinge in the northwest, the central structural corridor, and the eastern granite contact zone (extending from the 2024, E45/4320 reconnaissance). </a:t>
            </a:r>
          </a:p>
          <a:p>
            <a:pPr>
              <a:buNone/>
            </a:pPr>
            <a:r>
              <a:rPr lang="en-AU" sz="1400" dirty="0">
                <a:effectLst/>
                <a:latin typeface="Times New Roman" panose="02020603050405020304" pitchFamily="18" charset="0"/>
                <a:ea typeface="Times New Roman" panose="02020603050405020304" pitchFamily="18" charset="0"/>
                <a:cs typeface="Times New Roman" panose="02020603050405020304" pitchFamily="18" charset="0"/>
              </a:rPr>
              <a:t>Overall, the Daltons/Mt Webber Project remains </a:t>
            </a:r>
            <a:r>
              <a:rPr lang="en-AU" sz="1400" b="1" dirty="0">
                <a:effectLst/>
                <a:latin typeface="Times New Roman" panose="02020603050405020304" pitchFamily="18" charset="0"/>
                <a:ea typeface="Times New Roman" panose="02020603050405020304" pitchFamily="18" charset="0"/>
                <a:cs typeface="Times New Roman" panose="02020603050405020304" pitchFamily="18" charset="0"/>
              </a:rPr>
              <a:t>highly prospective for LCT (Lithium–Caesium–Tantalum) pegmatites</a:t>
            </a:r>
            <a:r>
              <a:rPr lang="en-AU" sz="1400" dirty="0">
                <a:effectLst/>
                <a:latin typeface="Times New Roman" panose="02020603050405020304" pitchFamily="18" charset="0"/>
                <a:ea typeface="Times New Roman" panose="02020603050405020304" pitchFamily="18" charset="0"/>
                <a:cs typeface="Times New Roman" panose="02020603050405020304" pitchFamily="18" charset="0"/>
              </a:rPr>
              <a:t>, supported by multi-element anomalism and structural-lithological indicators consistent with spodumene systems. </a:t>
            </a:r>
            <a:endParaRPr lang="en-AU" sz="1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B13BE00C-5BE3-4B9B-B9E0-FE8D34549597}"/>
              </a:ext>
            </a:extLst>
          </p:cNvPr>
          <p:cNvSpPr txBox="1"/>
          <p:nvPr/>
        </p:nvSpPr>
        <p:spPr>
          <a:xfrm>
            <a:off x="147056" y="1009861"/>
            <a:ext cx="1040568" cy="369332"/>
          </a:xfrm>
          <a:prstGeom prst="rect">
            <a:avLst/>
          </a:prstGeom>
          <a:noFill/>
        </p:spPr>
        <p:txBody>
          <a:bodyPr wrap="square" rtlCol="0">
            <a:spAutoFit/>
          </a:bodyPr>
          <a:lstStyle/>
          <a:p>
            <a:r>
              <a:rPr lang="en-US" dirty="0"/>
              <a:t>Slide 21</a:t>
            </a:r>
            <a:endParaRPr lang="en-AU" dirty="0"/>
          </a:p>
        </p:txBody>
      </p:sp>
    </p:spTree>
    <p:extLst>
      <p:ext uri="{BB962C8B-B14F-4D97-AF65-F5344CB8AC3E}">
        <p14:creationId xmlns:p14="http://schemas.microsoft.com/office/powerpoint/2010/main" val="2493584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3">
            <a:extLst>
              <a:ext uri="{FF2B5EF4-FFF2-40B4-BE49-F238E27FC236}">
                <a16:creationId xmlns:a16="http://schemas.microsoft.com/office/drawing/2014/main" id="{11E55384-7754-6BC6-0289-C7A4895F2362}"/>
              </a:ext>
            </a:extLst>
          </p:cNvPr>
          <p:cNvSpPr txBox="1">
            <a:spLocks noChangeArrowheads="1"/>
          </p:cNvSpPr>
          <p:nvPr/>
        </p:nvSpPr>
        <p:spPr bwMode="auto">
          <a:xfrm>
            <a:off x="933450" y="6125259"/>
            <a:ext cx="763284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800" b="1" u="sng" dirty="0">
                <a:latin typeface="Times New Roman" panose="02020603050405020304" pitchFamily="18" charset="0"/>
                <a:cs typeface="Times New Roman" panose="02020603050405020304" pitchFamily="18" charset="0"/>
              </a:rPr>
              <a:t>Figure 1</a:t>
            </a:r>
            <a:r>
              <a:rPr lang="en-US" altLang="en-US" sz="1800" b="1" dirty="0">
                <a:latin typeface="Times New Roman" panose="02020603050405020304" pitchFamily="18" charset="0"/>
                <a:cs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Location map of Haoma Mining’s Pilbara exploration and mining tenements and the locations of Pilbara ores used in Haoma’s test work</a:t>
            </a:r>
            <a:endParaRPr lang="en-AU" altLang="en-US" sz="1200" b="1" dirty="0"/>
          </a:p>
        </p:txBody>
      </p:sp>
      <p:grpSp>
        <p:nvGrpSpPr>
          <p:cNvPr id="4099" name="Group 3">
            <a:extLst>
              <a:ext uri="{FF2B5EF4-FFF2-40B4-BE49-F238E27FC236}">
                <a16:creationId xmlns:a16="http://schemas.microsoft.com/office/drawing/2014/main" id="{5CBAA5EE-0132-4B83-2BE7-BE64FC5DCAFE}"/>
              </a:ext>
            </a:extLst>
          </p:cNvPr>
          <p:cNvGrpSpPr>
            <a:grpSpLocks/>
          </p:cNvGrpSpPr>
          <p:nvPr/>
        </p:nvGrpSpPr>
        <p:grpSpPr bwMode="auto">
          <a:xfrm>
            <a:off x="95250" y="39688"/>
            <a:ext cx="2895600" cy="839787"/>
            <a:chOff x="624" y="816"/>
            <a:chExt cx="1824" cy="529"/>
          </a:xfrm>
        </p:grpSpPr>
        <p:pic>
          <p:nvPicPr>
            <p:cNvPr id="4101" name="Picture 4">
              <a:extLst>
                <a:ext uri="{FF2B5EF4-FFF2-40B4-BE49-F238E27FC236}">
                  <a16:creationId xmlns:a16="http://schemas.microsoft.com/office/drawing/2014/main" id="{BD5DE196-2EAA-436F-756B-386D277C113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5">
              <a:extLst>
                <a:ext uri="{FF2B5EF4-FFF2-40B4-BE49-F238E27FC236}">
                  <a16:creationId xmlns:a16="http://schemas.microsoft.com/office/drawing/2014/main" id="{14BFDBBD-C35B-BA3D-8327-46286ED9E262}"/>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pic>
        <p:nvPicPr>
          <p:cNvPr id="2" name="Picture 1">
            <a:extLst>
              <a:ext uri="{FF2B5EF4-FFF2-40B4-BE49-F238E27FC236}">
                <a16:creationId xmlns:a16="http://schemas.microsoft.com/office/drawing/2014/main" id="{5B2CF7E4-4078-A6FA-A57B-FE57B99768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a:off x="1548046" y="620688"/>
            <a:ext cx="5382398" cy="5504571"/>
          </a:xfrm>
          <a:prstGeom prst="rect">
            <a:avLst/>
          </a:prstGeom>
          <a:noFill/>
          <a:ln>
            <a:noFill/>
          </a:ln>
        </p:spPr>
      </p:pic>
      <p:sp>
        <p:nvSpPr>
          <p:cNvPr id="3" name="TextBox 2">
            <a:extLst>
              <a:ext uri="{FF2B5EF4-FFF2-40B4-BE49-F238E27FC236}">
                <a16:creationId xmlns:a16="http://schemas.microsoft.com/office/drawing/2014/main" id="{B184F7E6-B388-8944-A736-3105C8D2E17A}"/>
              </a:ext>
            </a:extLst>
          </p:cNvPr>
          <p:cNvSpPr txBox="1"/>
          <p:nvPr/>
        </p:nvSpPr>
        <p:spPr>
          <a:xfrm>
            <a:off x="158402" y="959897"/>
            <a:ext cx="1152128" cy="369332"/>
          </a:xfrm>
          <a:prstGeom prst="rect">
            <a:avLst/>
          </a:prstGeom>
          <a:noFill/>
        </p:spPr>
        <p:txBody>
          <a:bodyPr wrap="square" rtlCol="0">
            <a:spAutoFit/>
          </a:bodyPr>
          <a:lstStyle/>
          <a:p>
            <a:r>
              <a:rPr lang="en-US" dirty="0"/>
              <a:t>Slide 1</a:t>
            </a:r>
            <a:endParaRPr lang="en-A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CA4D9-0292-56E9-2C1B-7FF2B7CAF765}"/>
            </a:ext>
          </a:extLst>
        </p:cNvPr>
        <p:cNvGrpSpPr/>
        <p:nvPr/>
      </p:nvGrpSpPr>
      <p:grpSpPr>
        <a:xfrm>
          <a:off x="0" y="0"/>
          <a:ext cx="0" cy="0"/>
          <a:chOff x="0" y="0"/>
          <a:chExt cx="0" cy="0"/>
        </a:xfrm>
      </p:grpSpPr>
      <p:sp>
        <p:nvSpPr>
          <p:cNvPr id="3074" name="Text Box 7">
            <a:extLst>
              <a:ext uri="{FF2B5EF4-FFF2-40B4-BE49-F238E27FC236}">
                <a16:creationId xmlns:a16="http://schemas.microsoft.com/office/drawing/2014/main" id="{86FF070D-C233-42CF-D151-99879E40CEB3}"/>
              </a:ext>
            </a:extLst>
          </p:cNvPr>
          <p:cNvSpPr txBox="1">
            <a:spLocks noChangeArrowheads="1"/>
          </p:cNvSpPr>
          <p:nvPr/>
        </p:nvSpPr>
        <p:spPr bwMode="auto">
          <a:xfrm>
            <a:off x="827584" y="1598099"/>
            <a:ext cx="6932612"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AU" altLang="en-US" sz="3600" dirty="0">
              <a:latin typeface="Times New Roman" panose="02020603050405020304" pitchFamily="18" charset="0"/>
            </a:endParaRPr>
          </a:p>
          <a:p>
            <a:pPr algn="ctr">
              <a:spcBef>
                <a:spcPts val="600"/>
              </a:spcBef>
              <a:spcAft>
                <a:spcPts val="0"/>
              </a:spcAft>
              <a:buNone/>
            </a:pPr>
            <a:r>
              <a:rPr lang="en-US" altLang="en-US" sz="2800" b="1" kern="0" dirty="0">
                <a:latin typeface="Times New Roman" panose="02020603050405020304" pitchFamily="18" charset="0"/>
              </a:rPr>
              <a:t>ELAZAC QUARRY</a:t>
            </a:r>
            <a:endParaRPr lang="en-AU" altLang="en-US" sz="3600" dirty="0">
              <a:latin typeface="Times New Roman" panose="02020603050405020304" pitchFamily="18" charset="0"/>
            </a:endParaRPr>
          </a:p>
          <a:p>
            <a:pPr>
              <a:spcBef>
                <a:spcPct val="50000"/>
              </a:spcBef>
              <a:buFontTx/>
              <a:buNone/>
            </a:pPr>
            <a:endParaRPr lang="en-AU" altLang="en-US" sz="2000" dirty="0">
              <a:latin typeface="Times New Roman" panose="02020603050405020304" pitchFamily="18" charset="0"/>
            </a:endParaRPr>
          </a:p>
        </p:txBody>
      </p:sp>
      <p:grpSp>
        <p:nvGrpSpPr>
          <p:cNvPr id="3075" name="Group 8">
            <a:extLst>
              <a:ext uri="{FF2B5EF4-FFF2-40B4-BE49-F238E27FC236}">
                <a16:creationId xmlns:a16="http://schemas.microsoft.com/office/drawing/2014/main" id="{64F5A06F-7BC3-0D0B-0FAB-3DC6AA24E86E}"/>
              </a:ext>
            </a:extLst>
          </p:cNvPr>
          <p:cNvGrpSpPr>
            <a:grpSpLocks/>
          </p:cNvGrpSpPr>
          <p:nvPr/>
        </p:nvGrpSpPr>
        <p:grpSpPr bwMode="auto">
          <a:xfrm>
            <a:off x="152400" y="152400"/>
            <a:ext cx="2895600" cy="839788"/>
            <a:chOff x="624" y="816"/>
            <a:chExt cx="1824" cy="529"/>
          </a:xfrm>
        </p:grpSpPr>
        <p:pic>
          <p:nvPicPr>
            <p:cNvPr id="3076" name="Picture 9">
              <a:extLst>
                <a:ext uri="{FF2B5EF4-FFF2-40B4-BE49-F238E27FC236}">
                  <a16:creationId xmlns:a16="http://schemas.microsoft.com/office/drawing/2014/main" id="{884B0841-A553-A22D-FB34-D24655779FC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0">
              <a:extLst>
                <a:ext uri="{FF2B5EF4-FFF2-40B4-BE49-F238E27FC236}">
                  <a16:creationId xmlns:a16="http://schemas.microsoft.com/office/drawing/2014/main" id="{8EC718CB-D478-1551-E8B1-86B0D0C4C826}"/>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Tree>
    <p:extLst>
      <p:ext uri="{BB962C8B-B14F-4D97-AF65-F5344CB8AC3E}">
        <p14:creationId xmlns:p14="http://schemas.microsoft.com/office/powerpoint/2010/main" val="872102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D8A7E-8084-D66B-FA99-27A36D6542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07E4C7-85DB-F665-BAD7-8B2B94FFCBFD}"/>
              </a:ext>
            </a:extLst>
          </p:cNvPr>
          <p:cNvSpPr>
            <a:spLocks noGrp="1"/>
          </p:cNvSpPr>
          <p:nvPr>
            <p:ph type="title"/>
          </p:nvPr>
        </p:nvSpPr>
        <p:spPr>
          <a:xfrm>
            <a:off x="1259632" y="1050892"/>
            <a:ext cx="7221976" cy="636612"/>
          </a:xfrm>
        </p:spPr>
        <p:txBody>
          <a:bodyPr/>
          <a:lstStyle/>
          <a:p>
            <a:pPr algn="just">
              <a:spcAft>
                <a:spcPts val="1200"/>
              </a:spcAft>
            </a:pPr>
            <a:r>
              <a:rPr lang="en-AU" sz="2400" b="1" dirty="0">
                <a:effectLst/>
                <a:latin typeface="Times New Roman" panose="02020603050405020304" pitchFamily="18" charset="0"/>
                <a:ea typeface="Times New Roman" panose="02020603050405020304" pitchFamily="18" charset="0"/>
              </a:rPr>
              <a:t>Hard Rock sales from Elazac Quarry, Cookes Hill (M45/1186)</a:t>
            </a:r>
            <a:endParaRPr lang="en-AU" sz="1200" dirty="0">
              <a:effectLst/>
              <a:latin typeface="Times New Roman" panose="02020603050405020304" pitchFamily="18" charset="0"/>
              <a:ea typeface="Times New Roman" panose="02020603050405020304" pitchFamily="18" charset="0"/>
            </a:endParaRPr>
          </a:p>
        </p:txBody>
      </p:sp>
      <p:pic>
        <p:nvPicPr>
          <p:cNvPr id="7" name="Content Placeholder 6">
            <a:extLst>
              <a:ext uri="{FF2B5EF4-FFF2-40B4-BE49-F238E27FC236}">
                <a16:creationId xmlns:a16="http://schemas.microsoft.com/office/drawing/2014/main" id="{AE3FA3EE-6D52-4A31-5209-86CA01856A0C}"/>
              </a:ext>
            </a:extLst>
          </p:cNvPr>
          <p:cNvPicPr>
            <a:picLocks noGrp="1" noChangeAspect="1"/>
          </p:cNvPicPr>
          <p:nvPr>
            <p:ph idx="1"/>
          </p:nvPr>
        </p:nvPicPr>
        <p:blipFill>
          <a:blip r:embed="rId2"/>
          <a:stretch>
            <a:fillRect/>
          </a:stretch>
        </p:blipFill>
        <p:spPr>
          <a:xfrm>
            <a:off x="1081088" y="2041780"/>
            <a:ext cx="7631466" cy="1747259"/>
          </a:xfrm>
          <a:prstGeom prst="rect">
            <a:avLst/>
          </a:prstGeom>
        </p:spPr>
      </p:pic>
      <p:grpSp>
        <p:nvGrpSpPr>
          <p:cNvPr id="4" name="Group 8">
            <a:extLst>
              <a:ext uri="{FF2B5EF4-FFF2-40B4-BE49-F238E27FC236}">
                <a16:creationId xmlns:a16="http://schemas.microsoft.com/office/drawing/2014/main" id="{D40C8868-9DD6-FADF-2E6A-3C863AACB79E}"/>
              </a:ext>
            </a:extLst>
          </p:cNvPr>
          <p:cNvGrpSpPr>
            <a:grpSpLocks/>
          </p:cNvGrpSpPr>
          <p:nvPr/>
        </p:nvGrpSpPr>
        <p:grpSpPr bwMode="auto">
          <a:xfrm>
            <a:off x="152400" y="152400"/>
            <a:ext cx="2895600" cy="839788"/>
            <a:chOff x="624" y="816"/>
            <a:chExt cx="1824" cy="529"/>
          </a:xfrm>
        </p:grpSpPr>
        <p:pic>
          <p:nvPicPr>
            <p:cNvPr id="5" name="Picture 9">
              <a:extLst>
                <a:ext uri="{FF2B5EF4-FFF2-40B4-BE49-F238E27FC236}">
                  <a16:creationId xmlns:a16="http://schemas.microsoft.com/office/drawing/2014/main" id="{8B361FDB-8653-9674-340E-1FBAD7CBAE2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
              <a:extLst>
                <a:ext uri="{FF2B5EF4-FFF2-40B4-BE49-F238E27FC236}">
                  <a16:creationId xmlns:a16="http://schemas.microsoft.com/office/drawing/2014/main" id="{3C1C000E-7552-10C8-B0CB-7696A6EA2D49}"/>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sp>
        <p:nvSpPr>
          <p:cNvPr id="8" name="TextBox 7">
            <a:extLst>
              <a:ext uri="{FF2B5EF4-FFF2-40B4-BE49-F238E27FC236}">
                <a16:creationId xmlns:a16="http://schemas.microsoft.com/office/drawing/2014/main" id="{DB93EBE1-6E96-43C3-3CFC-3FAF7CE84EBD}"/>
              </a:ext>
            </a:extLst>
          </p:cNvPr>
          <p:cNvSpPr txBox="1"/>
          <p:nvPr/>
        </p:nvSpPr>
        <p:spPr>
          <a:xfrm>
            <a:off x="147056" y="1009861"/>
            <a:ext cx="1040568" cy="369332"/>
          </a:xfrm>
          <a:prstGeom prst="rect">
            <a:avLst/>
          </a:prstGeom>
          <a:noFill/>
        </p:spPr>
        <p:txBody>
          <a:bodyPr wrap="square" rtlCol="0">
            <a:spAutoFit/>
          </a:bodyPr>
          <a:lstStyle/>
          <a:p>
            <a:r>
              <a:rPr lang="en-US" dirty="0"/>
              <a:t>Slide 22</a:t>
            </a:r>
            <a:endParaRPr lang="en-AU" dirty="0"/>
          </a:p>
        </p:txBody>
      </p:sp>
    </p:spTree>
    <p:extLst>
      <p:ext uri="{BB962C8B-B14F-4D97-AF65-F5344CB8AC3E}">
        <p14:creationId xmlns:p14="http://schemas.microsoft.com/office/powerpoint/2010/main" val="11219335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7A1854-F42C-499C-501A-85BFA5211B7C}"/>
            </a:ext>
          </a:extLst>
        </p:cNvPr>
        <p:cNvGrpSpPr/>
        <p:nvPr/>
      </p:nvGrpSpPr>
      <p:grpSpPr>
        <a:xfrm>
          <a:off x="0" y="0"/>
          <a:ext cx="0" cy="0"/>
          <a:chOff x="0" y="0"/>
          <a:chExt cx="0" cy="0"/>
        </a:xfrm>
      </p:grpSpPr>
      <p:sp>
        <p:nvSpPr>
          <p:cNvPr id="3074" name="Text Box 7">
            <a:extLst>
              <a:ext uri="{FF2B5EF4-FFF2-40B4-BE49-F238E27FC236}">
                <a16:creationId xmlns:a16="http://schemas.microsoft.com/office/drawing/2014/main" id="{97B88137-4D0D-FA7F-9DA0-1CC1DC9C9E74}"/>
              </a:ext>
            </a:extLst>
          </p:cNvPr>
          <p:cNvSpPr txBox="1">
            <a:spLocks noChangeArrowheads="1"/>
          </p:cNvSpPr>
          <p:nvPr/>
        </p:nvSpPr>
        <p:spPr bwMode="auto">
          <a:xfrm>
            <a:off x="827584" y="1598099"/>
            <a:ext cx="6932612"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AU" altLang="en-US" sz="3600" dirty="0">
              <a:latin typeface="Times New Roman" panose="02020603050405020304" pitchFamily="18" charset="0"/>
            </a:endParaRPr>
          </a:p>
          <a:p>
            <a:pPr algn="ctr">
              <a:spcBef>
                <a:spcPts val="600"/>
              </a:spcBef>
              <a:spcAft>
                <a:spcPts val="0"/>
              </a:spcAft>
              <a:buNone/>
            </a:pPr>
            <a:r>
              <a:rPr lang="en-US" sz="2800" b="1" kern="0" dirty="0">
                <a:effectLst/>
                <a:latin typeface="Times New Roman" panose="02020603050405020304" pitchFamily="18" charset="0"/>
              </a:rPr>
              <a:t>TOP CAMP IN QUEENSLAND</a:t>
            </a:r>
            <a:endParaRPr lang="en-AU" altLang="en-US" sz="3600" dirty="0">
              <a:latin typeface="Times New Roman" panose="02020603050405020304" pitchFamily="18" charset="0"/>
            </a:endParaRPr>
          </a:p>
          <a:p>
            <a:pPr>
              <a:spcBef>
                <a:spcPct val="50000"/>
              </a:spcBef>
              <a:buFontTx/>
              <a:buNone/>
            </a:pPr>
            <a:endParaRPr lang="en-AU" altLang="en-US" sz="2000" dirty="0">
              <a:latin typeface="Times New Roman" panose="02020603050405020304" pitchFamily="18" charset="0"/>
            </a:endParaRPr>
          </a:p>
        </p:txBody>
      </p:sp>
      <p:grpSp>
        <p:nvGrpSpPr>
          <p:cNvPr id="3075" name="Group 8">
            <a:extLst>
              <a:ext uri="{FF2B5EF4-FFF2-40B4-BE49-F238E27FC236}">
                <a16:creationId xmlns:a16="http://schemas.microsoft.com/office/drawing/2014/main" id="{86BC7F69-0225-A7D1-99EA-B8B478865748}"/>
              </a:ext>
            </a:extLst>
          </p:cNvPr>
          <p:cNvGrpSpPr>
            <a:grpSpLocks/>
          </p:cNvGrpSpPr>
          <p:nvPr/>
        </p:nvGrpSpPr>
        <p:grpSpPr bwMode="auto">
          <a:xfrm>
            <a:off x="152400" y="152400"/>
            <a:ext cx="2895600" cy="839788"/>
            <a:chOff x="624" y="816"/>
            <a:chExt cx="1824" cy="529"/>
          </a:xfrm>
        </p:grpSpPr>
        <p:pic>
          <p:nvPicPr>
            <p:cNvPr id="3076" name="Picture 9">
              <a:extLst>
                <a:ext uri="{FF2B5EF4-FFF2-40B4-BE49-F238E27FC236}">
                  <a16:creationId xmlns:a16="http://schemas.microsoft.com/office/drawing/2014/main" id="{5476F2C1-A72E-0136-97BE-703CBA58D425}"/>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0">
              <a:extLst>
                <a:ext uri="{FF2B5EF4-FFF2-40B4-BE49-F238E27FC236}">
                  <a16:creationId xmlns:a16="http://schemas.microsoft.com/office/drawing/2014/main" id="{76DC1F5D-8BF3-D1E5-E6EC-6BC03980D73C}"/>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Tree>
    <p:extLst>
      <p:ext uri="{BB962C8B-B14F-4D97-AF65-F5344CB8AC3E}">
        <p14:creationId xmlns:p14="http://schemas.microsoft.com/office/powerpoint/2010/main" val="3559490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7">
            <a:extLst>
              <a:ext uri="{FF2B5EF4-FFF2-40B4-BE49-F238E27FC236}">
                <a16:creationId xmlns:a16="http://schemas.microsoft.com/office/drawing/2014/main" id="{644D3D7A-0B29-C7A7-BA2F-FE323BC87E88}"/>
              </a:ext>
            </a:extLst>
          </p:cNvPr>
          <p:cNvSpPr txBox="1">
            <a:spLocks noChangeArrowheads="1"/>
          </p:cNvSpPr>
          <p:nvPr/>
        </p:nvSpPr>
        <p:spPr bwMode="auto">
          <a:xfrm>
            <a:off x="964336" y="1975911"/>
            <a:ext cx="74735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lang="en-US" sz="1800" dirty="0">
                <a:effectLst/>
                <a:latin typeface="Times New Roman" panose="02020603050405020304" pitchFamily="18" charset="0"/>
                <a:ea typeface="Times New Roman" panose="02020603050405020304" pitchFamily="18" charset="0"/>
              </a:rPr>
              <a:t>The roadhouse shop provides an extensive range of services to the local community and visitors to the area</a:t>
            </a:r>
            <a:r>
              <a:rPr kumimoji="0" lang="en-US" altLang="en-US" sz="1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grpSp>
        <p:nvGrpSpPr>
          <p:cNvPr id="31747" name="Group 8">
            <a:extLst>
              <a:ext uri="{FF2B5EF4-FFF2-40B4-BE49-F238E27FC236}">
                <a16:creationId xmlns:a16="http://schemas.microsoft.com/office/drawing/2014/main" id="{092A2C26-591D-F4B7-3E24-B9A14D5760AA}"/>
              </a:ext>
            </a:extLst>
          </p:cNvPr>
          <p:cNvGrpSpPr>
            <a:grpSpLocks/>
          </p:cNvGrpSpPr>
          <p:nvPr/>
        </p:nvGrpSpPr>
        <p:grpSpPr bwMode="auto">
          <a:xfrm>
            <a:off x="152400" y="152400"/>
            <a:ext cx="2895600" cy="839788"/>
            <a:chOff x="624" y="816"/>
            <a:chExt cx="1824" cy="529"/>
          </a:xfrm>
        </p:grpSpPr>
        <p:pic>
          <p:nvPicPr>
            <p:cNvPr id="31749" name="Picture 9">
              <a:extLst>
                <a:ext uri="{FF2B5EF4-FFF2-40B4-BE49-F238E27FC236}">
                  <a16:creationId xmlns:a16="http://schemas.microsoft.com/office/drawing/2014/main" id="{32F67A02-02DF-A84E-A5F3-CF35EB6622D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10">
              <a:extLst>
                <a:ext uri="{FF2B5EF4-FFF2-40B4-BE49-F238E27FC236}">
                  <a16:creationId xmlns:a16="http://schemas.microsoft.com/office/drawing/2014/main" id="{2F927832-AD09-CEE3-01A9-75E1002B2D51}"/>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
        <p:nvSpPr>
          <p:cNvPr id="4" name="TextBox 3">
            <a:extLst>
              <a:ext uri="{FF2B5EF4-FFF2-40B4-BE49-F238E27FC236}">
                <a16:creationId xmlns:a16="http://schemas.microsoft.com/office/drawing/2014/main" id="{D6EB4A8B-0A8D-4FE0-A0BB-FCEA4211F39E}"/>
              </a:ext>
            </a:extLst>
          </p:cNvPr>
          <p:cNvSpPr txBox="1"/>
          <p:nvPr/>
        </p:nvSpPr>
        <p:spPr>
          <a:xfrm>
            <a:off x="1081088" y="976219"/>
            <a:ext cx="7424014" cy="646331"/>
          </a:xfrm>
          <a:prstGeom prst="rect">
            <a:avLst/>
          </a:prstGeom>
          <a:noFill/>
        </p:spPr>
        <p:txBody>
          <a:bodyPr wrap="square">
            <a:spAutoFit/>
          </a:bodyPr>
          <a:lstStyle/>
          <a:p>
            <a:r>
              <a:rPr lang="en-US" b="1" u="sng" dirty="0">
                <a:effectLst/>
                <a:latin typeface="Times New Roman" panose="02020603050405020304" pitchFamily="18" charset="0"/>
                <a:ea typeface="Times New Roman" panose="02020603050405020304" pitchFamily="18" charset="0"/>
              </a:rPr>
              <a:t>Haoma’s Top Camp Road-House &amp; Caravan Park, Ravenswood, Queensland </a:t>
            </a:r>
            <a:endParaRPr lang="en-AU" dirty="0"/>
          </a:p>
        </p:txBody>
      </p:sp>
      <p:pic>
        <p:nvPicPr>
          <p:cNvPr id="2" name="Picture 1">
            <a:extLst>
              <a:ext uri="{FF2B5EF4-FFF2-40B4-BE49-F238E27FC236}">
                <a16:creationId xmlns:a16="http://schemas.microsoft.com/office/drawing/2014/main" id="{F27C61D4-A5FE-15EA-9FFE-0C09986D4339}"/>
              </a:ext>
            </a:extLst>
          </p:cNvPr>
          <p:cNvPicPr>
            <a:picLocks noChangeAspect="1"/>
          </p:cNvPicPr>
          <p:nvPr/>
        </p:nvPicPr>
        <p:blipFill>
          <a:blip r:embed="rId3"/>
          <a:stretch>
            <a:fillRect/>
          </a:stretch>
        </p:blipFill>
        <p:spPr>
          <a:xfrm>
            <a:off x="1086446" y="2772336"/>
            <a:ext cx="7188258" cy="1952807"/>
          </a:xfrm>
          <a:prstGeom prst="rect">
            <a:avLst/>
          </a:prstGeom>
        </p:spPr>
      </p:pic>
      <p:sp>
        <p:nvSpPr>
          <p:cNvPr id="3" name="TextBox 2">
            <a:extLst>
              <a:ext uri="{FF2B5EF4-FFF2-40B4-BE49-F238E27FC236}">
                <a16:creationId xmlns:a16="http://schemas.microsoft.com/office/drawing/2014/main" id="{5571DA55-1FD9-F751-B58C-4DB0C127F533}"/>
              </a:ext>
            </a:extLst>
          </p:cNvPr>
          <p:cNvSpPr txBox="1"/>
          <p:nvPr/>
        </p:nvSpPr>
        <p:spPr>
          <a:xfrm>
            <a:off x="147056" y="1009861"/>
            <a:ext cx="1040568" cy="369332"/>
          </a:xfrm>
          <a:prstGeom prst="rect">
            <a:avLst/>
          </a:prstGeom>
          <a:noFill/>
        </p:spPr>
        <p:txBody>
          <a:bodyPr wrap="square" rtlCol="0">
            <a:spAutoFit/>
          </a:bodyPr>
          <a:lstStyle/>
          <a:p>
            <a:r>
              <a:rPr lang="en-US" dirty="0"/>
              <a:t>Slide 23</a:t>
            </a:r>
            <a:endParaRPr lang="en-A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7">
            <a:extLst>
              <a:ext uri="{FF2B5EF4-FFF2-40B4-BE49-F238E27FC236}">
                <a16:creationId xmlns:a16="http://schemas.microsoft.com/office/drawing/2014/main" id="{644D3D7A-0B29-C7A7-BA2F-FE323BC87E88}"/>
              </a:ext>
            </a:extLst>
          </p:cNvPr>
          <p:cNvSpPr txBox="1">
            <a:spLocks noChangeArrowheads="1"/>
          </p:cNvSpPr>
          <p:nvPr/>
        </p:nvSpPr>
        <p:spPr bwMode="auto">
          <a:xfrm>
            <a:off x="683568" y="5286502"/>
            <a:ext cx="799288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1600" b="1" dirty="0">
                <a:latin typeface="Times New Roman" panose="02020603050405020304" pitchFamily="18" charset="0"/>
                <a:cs typeface="Times New Roman" panose="02020603050405020304" pitchFamily="18" charset="0"/>
              </a:rPr>
              <a:t>Haoma’s Top Camp Road-house and Caravan Park, Ravenswood, Queensland</a:t>
            </a:r>
            <a:endParaRPr lang="en-AU" altLang="en-US" sz="1600" dirty="0">
              <a:latin typeface="Times New Roman" panose="02020603050405020304" pitchFamily="18" charset="0"/>
            </a:endParaRPr>
          </a:p>
        </p:txBody>
      </p:sp>
      <p:grpSp>
        <p:nvGrpSpPr>
          <p:cNvPr id="31747" name="Group 8">
            <a:extLst>
              <a:ext uri="{FF2B5EF4-FFF2-40B4-BE49-F238E27FC236}">
                <a16:creationId xmlns:a16="http://schemas.microsoft.com/office/drawing/2014/main" id="{092A2C26-591D-F4B7-3E24-B9A14D5760AA}"/>
              </a:ext>
            </a:extLst>
          </p:cNvPr>
          <p:cNvGrpSpPr>
            <a:grpSpLocks/>
          </p:cNvGrpSpPr>
          <p:nvPr/>
        </p:nvGrpSpPr>
        <p:grpSpPr bwMode="auto">
          <a:xfrm>
            <a:off x="152400" y="152400"/>
            <a:ext cx="2895600" cy="839788"/>
            <a:chOff x="624" y="816"/>
            <a:chExt cx="1824" cy="529"/>
          </a:xfrm>
        </p:grpSpPr>
        <p:pic>
          <p:nvPicPr>
            <p:cNvPr id="31749" name="Picture 9">
              <a:extLst>
                <a:ext uri="{FF2B5EF4-FFF2-40B4-BE49-F238E27FC236}">
                  <a16:creationId xmlns:a16="http://schemas.microsoft.com/office/drawing/2014/main" id="{32F67A02-02DF-A84E-A5F3-CF35EB6622D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10">
              <a:extLst>
                <a:ext uri="{FF2B5EF4-FFF2-40B4-BE49-F238E27FC236}">
                  <a16:creationId xmlns:a16="http://schemas.microsoft.com/office/drawing/2014/main" id="{2F927832-AD09-CEE3-01A9-75E1002B2D51}"/>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pic>
        <p:nvPicPr>
          <p:cNvPr id="31748" name="Picture 5">
            <a:extLst>
              <a:ext uri="{FF2B5EF4-FFF2-40B4-BE49-F238E27FC236}">
                <a16:creationId xmlns:a16="http://schemas.microsoft.com/office/drawing/2014/main" id="{3ADFD6AC-9600-C973-B524-494FEED7E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28612" y="1307821"/>
            <a:ext cx="7523162" cy="3818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2481E82-1902-78C8-A783-58B7F90EAF98}"/>
              </a:ext>
            </a:extLst>
          </p:cNvPr>
          <p:cNvSpPr txBox="1"/>
          <p:nvPr/>
        </p:nvSpPr>
        <p:spPr>
          <a:xfrm>
            <a:off x="147056" y="1009861"/>
            <a:ext cx="1040568" cy="369332"/>
          </a:xfrm>
          <a:prstGeom prst="rect">
            <a:avLst/>
          </a:prstGeom>
          <a:noFill/>
        </p:spPr>
        <p:txBody>
          <a:bodyPr wrap="square" rtlCol="0">
            <a:spAutoFit/>
          </a:bodyPr>
          <a:lstStyle/>
          <a:p>
            <a:r>
              <a:rPr lang="en-US" dirty="0"/>
              <a:t>Slide 24</a:t>
            </a:r>
            <a:endParaRPr lang="en-AU" dirty="0"/>
          </a:p>
        </p:txBody>
      </p:sp>
    </p:spTree>
    <p:extLst>
      <p:ext uri="{BB962C8B-B14F-4D97-AF65-F5344CB8AC3E}">
        <p14:creationId xmlns:p14="http://schemas.microsoft.com/office/powerpoint/2010/main" val="1806732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7">
            <a:extLst>
              <a:ext uri="{FF2B5EF4-FFF2-40B4-BE49-F238E27FC236}">
                <a16:creationId xmlns:a16="http://schemas.microsoft.com/office/drawing/2014/main" id="{644D3D7A-0B29-C7A7-BA2F-FE323BC87E88}"/>
              </a:ext>
            </a:extLst>
          </p:cNvPr>
          <p:cNvSpPr txBox="1">
            <a:spLocks noChangeArrowheads="1"/>
          </p:cNvSpPr>
          <p:nvPr/>
        </p:nvSpPr>
        <p:spPr bwMode="auto">
          <a:xfrm>
            <a:off x="917370" y="5647421"/>
            <a:ext cx="755792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sz="1600" b="1" dirty="0">
                <a:effectLst/>
                <a:latin typeface="Times New Roman" panose="02020603050405020304" pitchFamily="18" charset="0"/>
                <a:ea typeface="Times New Roman" panose="02020603050405020304" pitchFamily="18" charset="0"/>
              </a:rPr>
              <a:t>Top Camp swimming pool, housing accommodation in the background.</a:t>
            </a:r>
            <a:endParaRPr lang="en-AU" altLang="en-US" sz="1600" dirty="0">
              <a:latin typeface="Times New Roman" panose="02020603050405020304" pitchFamily="18" charset="0"/>
            </a:endParaRPr>
          </a:p>
        </p:txBody>
      </p:sp>
      <p:grpSp>
        <p:nvGrpSpPr>
          <p:cNvPr id="31747" name="Group 8">
            <a:extLst>
              <a:ext uri="{FF2B5EF4-FFF2-40B4-BE49-F238E27FC236}">
                <a16:creationId xmlns:a16="http://schemas.microsoft.com/office/drawing/2014/main" id="{092A2C26-591D-F4B7-3E24-B9A14D5760AA}"/>
              </a:ext>
            </a:extLst>
          </p:cNvPr>
          <p:cNvGrpSpPr>
            <a:grpSpLocks/>
          </p:cNvGrpSpPr>
          <p:nvPr/>
        </p:nvGrpSpPr>
        <p:grpSpPr bwMode="auto">
          <a:xfrm>
            <a:off x="152400" y="152400"/>
            <a:ext cx="2895600" cy="839788"/>
            <a:chOff x="624" y="816"/>
            <a:chExt cx="1824" cy="529"/>
          </a:xfrm>
        </p:grpSpPr>
        <p:pic>
          <p:nvPicPr>
            <p:cNvPr id="31749" name="Picture 9">
              <a:extLst>
                <a:ext uri="{FF2B5EF4-FFF2-40B4-BE49-F238E27FC236}">
                  <a16:creationId xmlns:a16="http://schemas.microsoft.com/office/drawing/2014/main" id="{32F67A02-02DF-A84E-A5F3-CF35EB6622D4}"/>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 Box 10">
              <a:extLst>
                <a:ext uri="{FF2B5EF4-FFF2-40B4-BE49-F238E27FC236}">
                  <a16:creationId xmlns:a16="http://schemas.microsoft.com/office/drawing/2014/main" id="{2F927832-AD09-CEE3-01A9-75E1002B2D51}"/>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pic>
        <p:nvPicPr>
          <p:cNvPr id="31748" name="Picture 5">
            <a:extLst>
              <a:ext uri="{FF2B5EF4-FFF2-40B4-BE49-F238E27FC236}">
                <a16:creationId xmlns:a16="http://schemas.microsoft.com/office/drawing/2014/main" id="{3ADFD6AC-9600-C973-B524-494FEED7E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37056" y="1267887"/>
            <a:ext cx="7269887" cy="4428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8715F64-F9F8-2E3D-DA48-30582D3346A3}"/>
              </a:ext>
            </a:extLst>
          </p:cNvPr>
          <p:cNvSpPr txBox="1"/>
          <p:nvPr/>
        </p:nvSpPr>
        <p:spPr>
          <a:xfrm>
            <a:off x="147056" y="1009861"/>
            <a:ext cx="1040568" cy="369332"/>
          </a:xfrm>
          <a:prstGeom prst="rect">
            <a:avLst/>
          </a:prstGeom>
          <a:noFill/>
        </p:spPr>
        <p:txBody>
          <a:bodyPr wrap="square" rtlCol="0">
            <a:spAutoFit/>
          </a:bodyPr>
          <a:lstStyle/>
          <a:p>
            <a:r>
              <a:rPr lang="en-US" dirty="0"/>
              <a:t>Slide 25</a:t>
            </a:r>
            <a:endParaRPr lang="en-AU" dirty="0"/>
          </a:p>
        </p:txBody>
      </p:sp>
    </p:spTree>
    <p:extLst>
      <p:ext uri="{BB962C8B-B14F-4D97-AF65-F5344CB8AC3E}">
        <p14:creationId xmlns:p14="http://schemas.microsoft.com/office/powerpoint/2010/main" val="36354272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4">
            <a:extLst>
              <a:ext uri="{FF2B5EF4-FFF2-40B4-BE49-F238E27FC236}">
                <a16:creationId xmlns:a16="http://schemas.microsoft.com/office/drawing/2014/main" id="{F180689E-88FF-23FD-D0E7-1C2DA80D2ECE}"/>
              </a:ext>
            </a:extLst>
          </p:cNvPr>
          <p:cNvGrpSpPr>
            <a:grpSpLocks/>
          </p:cNvGrpSpPr>
          <p:nvPr/>
        </p:nvGrpSpPr>
        <p:grpSpPr bwMode="auto">
          <a:xfrm>
            <a:off x="152400" y="152400"/>
            <a:ext cx="2895600" cy="839788"/>
            <a:chOff x="624" y="816"/>
            <a:chExt cx="1824" cy="529"/>
          </a:xfrm>
        </p:grpSpPr>
        <p:pic>
          <p:nvPicPr>
            <p:cNvPr id="34825" name="Picture 5">
              <a:extLst>
                <a:ext uri="{FF2B5EF4-FFF2-40B4-BE49-F238E27FC236}">
                  <a16:creationId xmlns:a16="http://schemas.microsoft.com/office/drawing/2014/main" id="{7E185571-E572-CCF8-0FE2-B7FADDE6B34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6">
              <a:extLst>
                <a:ext uri="{FF2B5EF4-FFF2-40B4-BE49-F238E27FC236}">
                  <a16:creationId xmlns:a16="http://schemas.microsoft.com/office/drawing/2014/main" id="{F4BA78E4-986C-50F5-FDA5-E561D1F7EDD2}"/>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
        <p:nvSpPr>
          <p:cNvPr id="34819" name="Rectangle 8">
            <a:extLst>
              <a:ext uri="{FF2B5EF4-FFF2-40B4-BE49-F238E27FC236}">
                <a16:creationId xmlns:a16="http://schemas.microsoft.com/office/drawing/2014/main" id="{89A20BCE-4752-A760-8964-9318E66EF7B1}"/>
              </a:ext>
            </a:extLst>
          </p:cNvPr>
          <p:cNvSpPr>
            <a:spLocks noChangeArrowheads="1"/>
          </p:cNvSpPr>
          <p:nvPr/>
        </p:nvSpPr>
        <p:spPr bwMode="auto">
          <a:xfrm>
            <a:off x="0" y="1884363"/>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AU" altLang="en-US" sz="1800"/>
          </a:p>
        </p:txBody>
      </p:sp>
      <p:sp>
        <p:nvSpPr>
          <p:cNvPr id="34820" name="Rectangle 13">
            <a:extLst>
              <a:ext uri="{FF2B5EF4-FFF2-40B4-BE49-F238E27FC236}">
                <a16:creationId xmlns:a16="http://schemas.microsoft.com/office/drawing/2014/main" id="{4248F3CB-7BF3-C5CE-CE9F-5A4764C59E9C}"/>
              </a:ext>
            </a:extLst>
          </p:cNvPr>
          <p:cNvSpPr>
            <a:spLocks noChangeArrowheads="1"/>
          </p:cNvSpPr>
          <p:nvPr/>
        </p:nvSpPr>
        <p:spPr bwMode="auto">
          <a:xfrm>
            <a:off x="-87313" y="290513"/>
            <a:ext cx="184151"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AU" altLang="en-US" sz="1800"/>
          </a:p>
        </p:txBody>
      </p:sp>
      <p:sp>
        <p:nvSpPr>
          <p:cNvPr id="34821" name="Rectangle 15">
            <a:extLst>
              <a:ext uri="{FF2B5EF4-FFF2-40B4-BE49-F238E27FC236}">
                <a16:creationId xmlns:a16="http://schemas.microsoft.com/office/drawing/2014/main" id="{D0538B74-47C4-EC48-1806-9012E2D4E2F5}"/>
              </a:ext>
            </a:extLst>
          </p:cNvPr>
          <p:cNvSpPr>
            <a:spLocks noChangeArrowheads="1"/>
          </p:cNvSpPr>
          <p:nvPr/>
        </p:nvSpPr>
        <p:spPr bwMode="auto">
          <a:xfrm>
            <a:off x="-87313" y="474663"/>
            <a:ext cx="184151"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AU" altLang="en-US" sz="1800"/>
          </a:p>
        </p:txBody>
      </p:sp>
      <p:sp>
        <p:nvSpPr>
          <p:cNvPr id="34822" name="Rectangle 17">
            <a:extLst>
              <a:ext uri="{FF2B5EF4-FFF2-40B4-BE49-F238E27FC236}">
                <a16:creationId xmlns:a16="http://schemas.microsoft.com/office/drawing/2014/main" id="{B737DAD7-76C3-B243-77EC-39AADAF06112}"/>
              </a:ext>
            </a:extLst>
          </p:cNvPr>
          <p:cNvSpPr>
            <a:spLocks noChangeArrowheads="1"/>
          </p:cNvSpPr>
          <p:nvPr/>
        </p:nvSpPr>
        <p:spPr bwMode="auto">
          <a:xfrm>
            <a:off x="-87313" y="474663"/>
            <a:ext cx="184151"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AU" altLang="en-US" sz="1800"/>
          </a:p>
        </p:txBody>
      </p:sp>
      <p:sp>
        <p:nvSpPr>
          <p:cNvPr id="34823" name="Rectangle 36">
            <a:extLst>
              <a:ext uri="{FF2B5EF4-FFF2-40B4-BE49-F238E27FC236}">
                <a16:creationId xmlns:a16="http://schemas.microsoft.com/office/drawing/2014/main" id="{A5036B52-26F1-D8E2-81C2-CB0270FFEA46}"/>
              </a:ext>
            </a:extLst>
          </p:cNvPr>
          <p:cNvSpPr>
            <a:spLocks noChangeArrowheads="1"/>
          </p:cNvSpPr>
          <p:nvPr/>
        </p:nvSpPr>
        <p:spPr bwMode="auto">
          <a:xfrm>
            <a:off x="1081088" y="5922963"/>
            <a:ext cx="7091362"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US" altLang="en-US" sz="1800" b="1" u="sng">
                <a:latin typeface="Times New Roman" panose="02020603050405020304" pitchFamily="18" charset="0"/>
                <a:cs typeface="Times New Roman" panose="02020603050405020304" pitchFamily="18" charset="0"/>
              </a:rPr>
              <a:t> </a:t>
            </a:r>
            <a:endParaRPr lang="en-AU" altLang="en-US" sz="1800">
              <a:latin typeface="Times New Roman" panose="02020603050405020304" pitchFamily="18" charset="0"/>
              <a:cs typeface="Times New Roman" panose="02020603050405020304" pitchFamily="18" charset="0"/>
            </a:endParaRPr>
          </a:p>
        </p:txBody>
      </p:sp>
      <p:sp>
        <p:nvSpPr>
          <p:cNvPr id="31752" name="Rectangle 1">
            <a:extLst>
              <a:ext uri="{FF2B5EF4-FFF2-40B4-BE49-F238E27FC236}">
                <a16:creationId xmlns:a16="http://schemas.microsoft.com/office/drawing/2014/main" id="{F4ADD083-3555-FDDE-6718-DCD182E50128}"/>
              </a:ext>
            </a:extLst>
          </p:cNvPr>
          <p:cNvSpPr>
            <a:spLocks noChangeArrowheads="1"/>
          </p:cNvSpPr>
          <p:nvPr/>
        </p:nvSpPr>
        <p:spPr bwMode="auto">
          <a:xfrm>
            <a:off x="611560" y="903105"/>
            <a:ext cx="8424936" cy="5546134"/>
          </a:xfrm>
          <a:prstGeom prst="rect">
            <a:avLst/>
          </a:prstGeom>
          <a:noFill/>
          <a:ln>
            <a:noFill/>
          </a:ln>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AU" altLang="en-US" sz="2400" b="1" dirty="0">
                <a:latin typeface="Times New Roman" panose="02020603050405020304" pitchFamily="18" charset="0"/>
                <a:cs typeface="Times New Roman" panose="02020603050405020304" pitchFamily="18" charset="0"/>
              </a:rPr>
              <a:t>        Acknowledgements:</a:t>
            </a:r>
          </a:p>
          <a:p>
            <a:pPr algn="just">
              <a:buNone/>
            </a:pPr>
            <a:r>
              <a:rPr lang="en-US" sz="1800" dirty="0">
                <a:effectLst/>
                <a:latin typeface="Times New Roman" panose="02020603050405020304" pitchFamily="18" charset="0"/>
                <a:ea typeface="Times New Roman" panose="02020603050405020304" pitchFamily="18" charset="0"/>
              </a:rPr>
              <a:t>Haoma is now processing Bamboo Creek ore and can commercially produce gold.</a:t>
            </a:r>
            <a:endParaRPr lang="en-AU" sz="1100" dirty="0">
              <a:effectLst/>
              <a:latin typeface="Times New Roman" panose="02020603050405020304" pitchFamily="18" charset="0"/>
              <a:ea typeface="Times New Roman" panose="02020603050405020304" pitchFamily="18" charset="0"/>
            </a:endParaRPr>
          </a:p>
          <a:p>
            <a:pPr algn="just">
              <a:spcAft>
                <a:spcPts val="600"/>
              </a:spcAft>
              <a:buNone/>
            </a:pPr>
            <a:r>
              <a:rPr lang="en-US" sz="1800" dirty="0">
                <a:effectLst/>
                <a:latin typeface="Times New Roman" panose="02020603050405020304" pitchFamily="18" charset="0"/>
                <a:ea typeface="Times New Roman" panose="02020603050405020304" pitchFamily="18" charset="0"/>
              </a:rPr>
              <a:t>The Directors wish to acknowledge and express their appreciation to all those who during the last year have contributed to the company’s activities in the Pilbara and Ravenswood districts.  In particular, the Board’s thanks go to Mr. Peter Cole, Prof. Peter Scales, Mr. Hugh Morgan, Mr. Vern Cook, </a:t>
            </a:r>
            <a:r>
              <a:rPr lang="en-US" sz="1800" dirty="0" err="1">
                <a:effectLst/>
                <a:latin typeface="Times New Roman" panose="02020603050405020304" pitchFamily="18" charset="0"/>
                <a:ea typeface="Times New Roman" panose="02020603050405020304" pitchFamily="18" charset="0"/>
              </a:rPr>
              <a:t>Mr</a:t>
            </a:r>
            <a:r>
              <a:rPr lang="en-US" sz="1800" dirty="0">
                <a:effectLst/>
                <a:latin typeface="Times New Roman" panose="02020603050405020304" pitchFamily="18" charset="0"/>
                <a:ea typeface="Times New Roman" panose="02020603050405020304" pitchFamily="18" charset="0"/>
              </a:rPr>
              <a:t> Peter Williams, </a:t>
            </a:r>
            <a:r>
              <a:rPr lang="en-US" sz="1800" dirty="0" err="1">
                <a:effectLst/>
                <a:latin typeface="Times New Roman" panose="02020603050405020304" pitchFamily="18" charset="0"/>
                <a:ea typeface="Times New Roman" panose="02020603050405020304" pitchFamily="18" charset="0"/>
              </a:rPr>
              <a:t>Mr</a:t>
            </a:r>
            <a:r>
              <a:rPr lang="en-US" sz="1800" dirty="0">
                <a:effectLst/>
                <a:latin typeface="Times New Roman" panose="02020603050405020304" pitchFamily="18" charset="0"/>
                <a:ea typeface="Times New Roman" panose="02020603050405020304" pitchFamily="18" charset="0"/>
              </a:rPr>
              <a:t> John McInnes and other consultants who have contributed to help </a:t>
            </a:r>
            <a:r>
              <a:rPr lang="en-US" sz="1800" b="1" dirty="0">
                <a:effectLst/>
                <a:latin typeface="Times New Roman" panose="02020603050405020304" pitchFamily="18" charset="0"/>
                <a:ea typeface="Times New Roman" panose="02020603050405020304" pitchFamily="18" charset="0"/>
              </a:rPr>
              <a:t>Haoma solve the gold, silver and Platinum Group Metals (PGM) assay problem associated with Pilbara ores; and the extraction of gold, silver, PGM and other metals from Pilbara ores</a:t>
            </a:r>
            <a:r>
              <a:rPr lang="en-US" sz="1800" dirty="0">
                <a:effectLst/>
                <a:latin typeface="Times New Roman" panose="02020603050405020304" pitchFamily="18" charset="0"/>
                <a:ea typeface="Times New Roman" panose="02020603050405020304" pitchFamily="18" charset="0"/>
              </a:rPr>
              <a:t>.</a:t>
            </a:r>
            <a:endParaRPr lang="en-AU" sz="1100" dirty="0">
              <a:effectLst/>
              <a:latin typeface="Times New Roman" panose="02020603050405020304" pitchFamily="18" charset="0"/>
              <a:ea typeface="Times New Roman" panose="02020603050405020304" pitchFamily="18" charset="0"/>
            </a:endParaRPr>
          </a:p>
          <a:p>
            <a:pPr algn="just">
              <a:spcAft>
                <a:spcPts val="600"/>
              </a:spcAft>
              <a:buNone/>
            </a:pPr>
            <a:r>
              <a:rPr lang="en-US" sz="1800" dirty="0">
                <a:effectLst/>
                <a:latin typeface="Times New Roman" panose="02020603050405020304" pitchFamily="18" charset="0"/>
                <a:ea typeface="Times New Roman" panose="02020603050405020304" pitchFamily="18" charset="0"/>
              </a:rPr>
              <a:t>The Board also acknowledges the significant efforts of those personnel working at the remote Pilbara and Ravenswood operations.  These people include Tristin Cole, Darren Brookes, Ryan Lowery, Lee-Anne Guy and Julie Peckham at </a:t>
            </a:r>
            <a:r>
              <a:rPr lang="en-US" sz="1800" b="1" dirty="0">
                <a:effectLst/>
                <a:latin typeface="Times New Roman" panose="02020603050405020304" pitchFamily="18" charset="0"/>
                <a:ea typeface="Times New Roman" panose="02020603050405020304" pitchFamily="18" charset="0"/>
              </a:rPr>
              <a:t>Bamboo Creek</a:t>
            </a:r>
            <a:r>
              <a:rPr lang="en-US" sz="1800" dirty="0">
                <a:effectLst/>
                <a:latin typeface="Times New Roman" panose="02020603050405020304" pitchFamily="18" charset="0"/>
                <a:ea typeface="Times New Roman" panose="02020603050405020304" pitchFamily="18" charset="0"/>
              </a:rPr>
              <a:t>, Philip Newcombe at the </a:t>
            </a:r>
            <a:r>
              <a:rPr lang="en-US" sz="1800" b="1" dirty="0">
                <a:effectLst/>
                <a:latin typeface="Times New Roman" panose="02020603050405020304" pitchFamily="18" charset="0"/>
                <a:ea typeface="Times New Roman" panose="02020603050405020304" pitchFamily="18" charset="0"/>
              </a:rPr>
              <a:t>Comet Gold</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Mine</a:t>
            </a:r>
            <a:r>
              <a:rPr lang="en-US" sz="1800" dirty="0">
                <a:effectLst/>
                <a:latin typeface="Times New Roman" panose="02020603050405020304" pitchFamily="18" charset="0"/>
                <a:ea typeface="Times New Roman" panose="02020603050405020304" pitchFamily="18" charset="0"/>
              </a:rPr>
              <a:t> </a:t>
            </a:r>
            <a:r>
              <a:rPr lang="en-US" sz="1800" b="1" dirty="0">
                <a:effectLst/>
                <a:latin typeface="Times New Roman" panose="02020603050405020304" pitchFamily="18" charset="0"/>
                <a:ea typeface="Times New Roman" panose="02020603050405020304" pitchFamily="18" charset="0"/>
              </a:rPr>
              <a:t>and Tourist Centre</a:t>
            </a:r>
            <a:r>
              <a:rPr lang="en-US" sz="1800" dirty="0">
                <a:effectLst/>
                <a:latin typeface="Times New Roman" panose="02020603050405020304" pitchFamily="18" charset="0"/>
                <a:ea typeface="Times New Roman" panose="02020603050405020304" pitchFamily="18" charset="0"/>
              </a:rPr>
              <a:t>, Colin Derrell at the </a:t>
            </a:r>
            <a:r>
              <a:rPr lang="en-US" sz="1800" b="1" dirty="0" err="1">
                <a:effectLst/>
                <a:latin typeface="Times New Roman" panose="02020603050405020304" pitchFamily="18" charset="0"/>
                <a:ea typeface="Times New Roman" panose="02020603050405020304" pitchFamily="18" charset="0"/>
              </a:rPr>
              <a:t>Normay</a:t>
            </a:r>
            <a:r>
              <a:rPr lang="en-US" sz="1800" b="1" dirty="0">
                <a:effectLst/>
                <a:latin typeface="Times New Roman" panose="02020603050405020304" pitchFamily="18" charset="0"/>
                <a:ea typeface="Times New Roman" panose="02020603050405020304" pitchFamily="18" charset="0"/>
              </a:rPr>
              <a:t> Gold Mine</a:t>
            </a:r>
            <a:r>
              <a:rPr lang="en-US" sz="1800" dirty="0">
                <a:effectLst/>
                <a:latin typeface="Times New Roman" panose="02020603050405020304" pitchFamily="18" charset="0"/>
                <a:ea typeface="Times New Roman" panose="02020603050405020304" pitchFamily="18" charset="0"/>
              </a:rPr>
              <a:t> and our managers at </a:t>
            </a:r>
            <a:r>
              <a:rPr lang="en-US" sz="1800" b="1" dirty="0">
                <a:effectLst/>
                <a:latin typeface="Times New Roman" panose="02020603050405020304" pitchFamily="18" charset="0"/>
                <a:ea typeface="Times New Roman" panose="02020603050405020304" pitchFamily="18" charset="0"/>
              </a:rPr>
              <a:t>Top Camp</a:t>
            </a:r>
            <a:r>
              <a:rPr lang="en-US" sz="1800" dirty="0">
                <a:effectLst/>
                <a:latin typeface="Times New Roman" panose="02020603050405020304" pitchFamily="18" charset="0"/>
                <a:ea typeface="Times New Roman" panose="02020603050405020304" pitchFamily="18" charset="0"/>
              </a:rPr>
              <a:t>, Ravenswood, Pattyie and Ewan Johnstone.</a:t>
            </a:r>
            <a:endParaRPr lang="en-AU" sz="1100" dirty="0">
              <a:effectLst/>
              <a:latin typeface="Times New Roman" panose="02020603050405020304" pitchFamily="18" charset="0"/>
              <a:ea typeface="Times New Roman" panose="02020603050405020304" pitchFamily="18" charset="0"/>
            </a:endParaRPr>
          </a:p>
          <a:p>
            <a:pPr algn="just">
              <a:spcAft>
                <a:spcPts val="600"/>
              </a:spcAft>
              <a:buNone/>
            </a:pPr>
            <a:r>
              <a:rPr lang="en-US" sz="1800" dirty="0">
                <a:effectLst/>
                <a:latin typeface="Times New Roman" panose="02020603050405020304" pitchFamily="18" charset="0"/>
                <a:ea typeface="Times New Roman" panose="02020603050405020304" pitchFamily="18" charset="0"/>
              </a:rPr>
              <a:t>I personally thank my fellow Directors, Michele Levine, Tim Ingram, Edwin van Leeuwen and Robert Annells and Company Secretaries, Jim Wallace and Xenia Holmes for all they have done over the last 12 months – they, and all people mentioned above, are responsible for this Haoma Annual Report. </a:t>
            </a:r>
            <a:endParaRPr lang="en-AU" sz="1100" dirty="0">
              <a:effectLst/>
              <a:latin typeface="Times New Roman" panose="02020603050405020304" pitchFamily="18" charset="0"/>
              <a:ea typeface="Times New Roman" panose="02020603050405020304" pitchFamily="18" charset="0"/>
            </a:endParaRPr>
          </a:p>
        </p:txBody>
      </p:sp>
      <p:sp>
        <p:nvSpPr>
          <p:cNvPr id="2" name="TextBox 1">
            <a:extLst>
              <a:ext uri="{FF2B5EF4-FFF2-40B4-BE49-F238E27FC236}">
                <a16:creationId xmlns:a16="http://schemas.microsoft.com/office/drawing/2014/main" id="{5099AEDE-6B74-84C0-9048-ED9985DB93F2}"/>
              </a:ext>
            </a:extLst>
          </p:cNvPr>
          <p:cNvSpPr txBox="1"/>
          <p:nvPr/>
        </p:nvSpPr>
        <p:spPr>
          <a:xfrm>
            <a:off x="147056" y="1009861"/>
            <a:ext cx="1040568" cy="369332"/>
          </a:xfrm>
          <a:prstGeom prst="rect">
            <a:avLst/>
          </a:prstGeom>
          <a:noFill/>
        </p:spPr>
        <p:txBody>
          <a:bodyPr wrap="square" rtlCol="0">
            <a:spAutoFit/>
          </a:bodyPr>
          <a:lstStyle/>
          <a:p>
            <a:r>
              <a:rPr lang="en-US" dirty="0"/>
              <a:t>Slide 26    </a:t>
            </a:r>
            <a:endParaRPr lang="en-A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8">
            <a:extLst>
              <a:ext uri="{FF2B5EF4-FFF2-40B4-BE49-F238E27FC236}">
                <a16:creationId xmlns:a16="http://schemas.microsoft.com/office/drawing/2014/main" id="{7CD0B855-FA3E-1CBA-0BE7-DB85CB94F82F}"/>
              </a:ext>
            </a:extLst>
          </p:cNvPr>
          <p:cNvGrpSpPr>
            <a:grpSpLocks/>
          </p:cNvGrpSpPr>
          <p:nvPr/>
        </p:nvGrpSpPr>
        <p:grpSpPr bwMode="auto">
          <a:xfrm>
            <a:off x="152400" y="152400"/>
            <a:ext cx="2895600" cy="839788"/>
            <a:chOff x="624" y="816"/>
            <a:chExt cx="1824" cy="529"/>
          </a:xfrm>
        </p:grpSpPr>
        <p:pic>
          <p:nvPicPr>
            <p:cNvPr id="35844" name="Picture 9">
              <a:extLst>
                <a:ext uri="{FF2B5EF4-FFF2-40B4-BE49-F238E27FC236}">
                  <a16:creationId xmlns:a16="http://schemas.microsoft.com/office/drawing/2014/main" id="{B3C9EC62-D3F0-4C2A-CC72-C700F3070210}"/>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5" name="Text Box 10">
              <a:extLst>
                <a:ext uri="{FF2B5EF4-FFF2-40B4-BE49-F238E27FC236}">
                  <a16:creationId xmlns:a16="http://schemas.microsoft.com/office/drawing/2014/main" id="{884B5C47-E178-7239-B6FB-E1B162F687DC}"/>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
        <p:nvSpPr>
          <p:cNvPr id="35843" name="Rectangle 2">
            <a:extLst>
              <a:ext uri="{FF2B5EF4-FFF2-40B4-BE49-F238E27FC236}">
                <a16:creationId xmlns:a16="http://schemas.microsoft.com/office/drawing/2014/main" id="{A4266A19-79C2-FE35-D092-008DFF1086E4}"/>
              </a:ext>
            </a:extLst>
          </p:cNvPr>
          <p:cNvSpPr>
            <a:spLocks noChangeArrowheads="1"/>
          </p:cNvSpPr>
          <p:nvPr/>
        </p:nvSpPr>
        <p:spPr bwMode="auto">
          <a:xfrm>
            <a:off x="2286000" y="2828925"/>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000000"/>
                </a:solidFill>
              </a:rPr>
              <a:t>QUESTIONS</a:t>
            </a:r>
            <a:endParaRPr lang="en-AU" altLang="en-US" sz="18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Group 4">
            <a:extLst>
              <a:ext uri="{FF2B5EF4-FFF2-40B4-BE49-F238E27FC236}">
                <a16:creationId xmlns:a16="http://schemas.microsoft.com/office/drawing/2014/main" id="{9FAD4920-B780-6731-EF85-BA58F7AA3F38}"/>
              </a:ext>
            </a:extLst>
          </p:cNvPr>
          <p:cNvGrpSpPr>
            <a:grpSpLocks/>
          </p:cNvGrpSpPr>
          <p:nvPr/>
        </p:nvGrpSpPr>
        <p:grpSpPr bwMode="auto">
          <a:xfrm>
            <a:off x="152400" y="152400"/>
            <a:ext cx="2895600" cy="839788"/>
            <a:chOff x="624" y="816"/>
            <a:chExt cx="1824" cy="529"/>
          </a:xfrm>
        </p:grpSpPr>
        <p:pic>
          <p:nvPicPr>
            <p:cNvPr id="36872" name="Picture 5">
              <a:extLst>
                <a:ext uri="{FF2B5EF4-FFF2-40B4-BE49-F238E27FC236}">
                  <a16:creationId xmlns:a16="http://schemas.microsoft.com/office/drawing/2014/main" id="{D5144001-3038-DDB9-A14F-F5DA94AFC90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Text Box 6">
              <a:extLst>
                <a:ext uri="{FF2B5EF4-FFF2-40B4-BE49-F238E27FC236}">
                  <a16:creationId xmlns:a16="http://schemas.microsoft.com/office/drawing/2014/main" id="{831B7363-06F5-9E5D-5C73-B63B747FACB4}"/>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
        <p:nvSpPr>
          <p:cNvPr id="36867" name="Rectangle 8">
            <a:extLst>
              <a:ext uri="{FF2B5EF4-FFF2-40B4-BE49-F238E27FC236}">
                <a16:creationId xmlns:a16="http://schemas.microsoft.com/office/drawing/2014/main" id="{BFE9AC67-8E75-37E7-BBF8-D4DCF41DC3DE}"/>
              </a:ext>
            </a:extLst>
          </p:cNvPr>
          <p:cNvSpPr>
            <a:spLocks noChangeArrowheads="1"/>
          </p:cNvSpPr>
          <p:nvPr/>
        </p:nvSpPr>
        <p:spPr bwMode="auto">
          <a:xfrm>
            <a:off x="0" y="1884363"/>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AU" altLang="en-US" sz="1800"/>
          </a:p>
        </p:txBody>
      </p:sp>
      <p:sp>
        <p:nvSpPr>
          <p:cNvPr id="36868" name="Rectangle 13">
            <a:extLst>
              <a:ext uri="{FF2B5EF4-FFF2-40B4-BE49-F238E27FC236}">
                <a16:creationId xmlns:a16="http://schemas.microsoft.com/office/drawing/2014/main" id="{07E085EB-0A22-EE82-0267-B13422FCF0D8}"/>
              </a:ext>
            </a:extLst>
          </p:cNvPr>
          <p:cNvSpPr>
            <a:spLocks noChangeArrowheads="1"/>
          </p:cNvSpPr>
          <p:nvPr/>
        </p:nvSpPr>
        <p:spPr bwMode="auto">
          <a:xfrm>
            <a:off x="-87313" y="290513"/>
            <a:ext cx="184151"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AU" altLang="en-US" sz="1800"/>
          </a:p>
        </p:txBody>
      </p:sp>
      <p:sp>
        <p:nvSpPr>
          <p:cNvPr id="36869" name="Rectangle 15">
            <a:extLst>
              <a:ext uri="{FF2B5EF4-FFF2-40B4-BE49-F238E27FC236}">
                <a16:creationId xmlns:a16="http://schemas.microsoft.com/office/drawing/2014/main" id="{8F4FBB04-E9F8-B4AB-51CE-A3FE1F4830A2}"/>
              </a:ext>
            </a:extLst>
          </p:cNvPr>
          <p:cNvSpPr>
            <a:spLocks noChangeArrowheads="1"/>
          </p:cNvSpPr>
          <p:nvPr/>
        </p:nvSpPr>
        <p:spPr bwMode="auto">
          <a:xfrm>
            <a:off x="-87313" y="474663"/>
            <a:ext cx="184151"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AU" altLang="en-US" sz="1800"/>
          </a:p>
        </p:txBody>
      </p:sp>
      <p:sp>
        <p:nvSpPr>
          <p:cNvPr id="36870" name="Rectangle 17">
            <a:extLst>
              <a:ext uri="{FF2B5EF4-FFF2-40B4-BE49-F238E27FC236}">
                <a16:creationId xmlns:a16="http://schemas.microsoft.com/office/drawing/2014/main" id="{E94AAE63-B9A1-7DFF-58F4-1769B404E2CA}"/>
              </a:ext>
            </a:extLst>
          </p:cNvPr>
          <p:cNvSpPr>
            <a:spLocks noChangeArrowheads="1"/>
          </p:cNvSpPr>
          <p:nvPr/>
        </p:nvSpPr>
        <p:spPr bwMode="auto">
          <a:xfrm>
            <a:off x="-87313" y="474663"/>
            <a:ext cx="184151"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AU" altLang="en-US" sz="1800"/>
          </a:p>
        </p:txBody>
      </p:sp>
      <p:sp>
        <p:nvSpPr>
          <p:cNvPr id="36871" name="Rectangle 36">
            <a:extLst>
              <a:ext uri="{FF2B5EF4-FFF2-40B4-BE49-F238E27FC236}">
                <a16:creationId xmlns:a16="http://schemas.microsoft.com/office/drawing/2014/main" id="{CE2E01FD-00E6-021C-824E-75C96DF3C629}"/>
              </a:ext>
            </a:extLst>
          </p:cNvPr>
          <p:cNvSpPr>
            <a:spLocks noChangeArrowheads="1"/>
          </p:cNvSpPr>
          <p:nvPr/>
        </p:nvSpPr>
        <p:spPr bwMode="auto">
          <a:xfrm>
            <a:off x="1081088" y="1946275"/>
            <a:ext cx="7091362" cy="216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FontTx/>
              <a:buNone/>
            </a:pPr>
            <a:r>
              <a:rPr lang="en-AU" altLang="en-US" sz="2400" b="1" dirty="0">
                <a:latin typeface="Times New Roman" panose="02020603050405020304" pitchFamily="18" charset="0"/>
                <a:cs typeface="Times New Roman" panose="02020603050405020304" pitchFamily="18" charset="0"/>
              </a:rPr>
              <a:t>Thank you for attending today’s Haoma AGM</a:t>
            </a:r>
          </a:p>
          <a:p>
            <a:pPr>
              <a:buFontTx/>
              <a:buNone/>
            </a:pPr>
            <a:r>
              <a:rPr lang="en-AU" altLang="en-US" sz="2400" b="1" dirty="0">
                <a:latin typeface="Times New Roman" panose="02020603050405020304" pitchFamily="18" charset="0"/>
                <a:cs typeface="Times New Roman" panose="02020603050405020304" pitchFamily="18" charset="0"/>
              </a:rPr>
              <a:t>Please join us for refreshments and discussion on this presentation</a:t>
            </a:r>
          </a:p>
          <a:p>
            <a:pPr>
              <a:buFontTx/>
              <a:buNone/>
            </a:pPr>
            <a:endParaRPr lang="en-US" altLang="en-US" sz="2400" b="1" dirty="0">
              <a:latin typeface="Times New Roman" panose="02020603050405020304" pitchFamily="18" charset="0"/>
              <a:cs typeface="Times New Roman" panose="02020603050405020304" pitchFamily="18" charset="0"/>
            </a:endParaRPr>
          </a:p>
          <a:p>
            <a:pPr algn="ctr">
              <a:buFontTx/>
              <a:buNone/>
            </a:pPr>
            <a:r>
              <a:rPr lang="en-US" altLang="en-US" sz="2400" b="1" dirty="0">
                <a:latin typeface="Times New Roman" panose="02020603050405020304" pitchFamily="18" charset="0"/>
                <a:cs typeface="Times New Roman" panose="02020603050405020304" pitchFamily="18" charset="0"/>
              </a:rPr>
              <a:t>END</a:t>
            </a:r>
            <a:endParaRPr lang="en-AU" altLang="en-US" sz="2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5" name="Group 8">
            <a:extLst>
              <a:ext uri="{FF2B5EF4-FFF2-40B4-BE49-F238E27FC236}">
                <a16:creationId xmlns:a16="http://schemas.microsoft.com/office/drawing/2014/main" id="{7567EF90-408D-1E18-4AEE-716227C530F1}"/>
              </a:ext>
            </a:extLst>
          </p:cNvPr>
          <p:cNvGrpSpPr>
            <a:grpSpLocks/>
          </p:cNvGrpSpPr>
          <p:nvPr/>
        </p:nvGrpSpPr>
        <p:grpSpPr bwMode="auto">
          <a:xfrm>
            <a:off x="152400" y="152400"/>
            <a:ext cx="2895600" cy="839788"/>
            <a:chOff x="624" y="816"/>
            <a:chExt cx="1824" cy="529"/>
          </a:xfrm>
        </p:grpSpPr>
        <p:pic>
          <p:nvPicPr>
            <p:cNvPr id="28678" name="Picture 9">
              <a:extLst>
                <a:ext uri="{FF2B5EF4-FFF2-40B4-BE49-F238E27FC236}">
                  <a16:creationId xmlns:a16="http://schemas.microsoft.com/office/drawing/2014/main" id="{46CC1716-C6FE-44FC-B7CB-C9FF96EC4E4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10">
              <a:extLst>
                <a:ext uri="{FF2B5EF4-FFF2-40B4-BE49-F238E27FC236}">
                  <a16:creationId xmlns:a16="http://schemas.microsoft.com/office/drawing/2014/main" id="{270F8D2D-ABDE-B07F-DD5B-A7067B2E0B84}"/>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C0B2E-1993-60EC-4279-320D400C6462}"/>
            </a:ext>
          </a:extLst>
        </p:cNvPr>
        <p:cNvGrpSpPr/>
        <p:nvPr/>
      </p:nvGrpSpPr>
      <p:grpSpPr>
        <a:xfrm>
          <a:off x="0" y="0"/>
          <a:ext cx="0" cy="0"/>
          <a:chOff x="0" y="0"/>
          <a:chExt cx="0" cy="0"/>
        </a:xfrm>
      </p:grpSpPr>
      <p:sp>
        <p:nvSpPr>
          <p:cNvPr id="3074" name="Text Box 7">
            <a:extLst>
              <a:ext uri="{FF2B5EF4-FFF2-40B4-BE49-F238E27FC236}">
                <a16:creationId xmlns:a16="http://schemas.microsoft.com/office/drawing/2014/main" id="{46411F6A-62F2-B410-4CD8-0ABA68CA2F60}"/>
              </a:ext>
            </a:extLst>
          </p:cNvPr>
          <p:cNvSpPr txBox="1">
            <a:spLocks noChangeArrowheads="1"/>
          </p:cNvSpPr>
          <p:nvPr/>
        </p:nvSpPr>
        <p:spPr bwMode="auto">
          <a:xfrm>
            <a:off x="827584" y="1598099"/>
            <a:ext cx="6932612" cy="8248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42900" indent="-342900">
              <a:spcBef>
                <a:spcPct val="50000"/>
              </a:spcBef>
            </a:pPr>
            <a:r>
              <a:rPr lang="en-AU" altLang="en-US" sz="2000" dirty="0">
                <a:latin typeface="Times New Roman" panose="02020603050405020304" pitchFamily="18" charset="0"/>
              </a:rPr>
              <a:t>Financial results</a:t>
            </a:r>
          </a:p>
          <a:p>
            <a:pPr marL="342900" indent="-342900">
              <a:spcBef>
                <a:spcPct val="50000"/>
              </a:spcBef>
            </a:pPr>
            <a:r>
              <a:rPr lang="en-AU" altLang="en-US" sz="2000" dirty="0">
                <a:latin typeface="Times New Roman" panose="02020603050405020304" pitchFamily="18" charset="0"/>
              </a:rPr>
              <a:t>Major Pilbara activities</a:t>
            </a:r>
          </a:p>
          <a:p>
            <a:pPr marL="342900" indent="-342900">
              <a:spcBef>
                <a:spcPct val="50000"/>
              </a:spcBef>
            </a:pPr>
            <a:r>
              <a:rPr lang="en-AU" altLang="en-US" sz="2000" dirty="0">
                <a:latin typeface="Times New Roman" panose="02020603050405020304" pitchFamily="18" charset="0"/>
              </a:rPr>
              <a:t>Resources</a:t>
            </a:r>
          </a:p>
          <a:p>
            <a:pPr marL="342900" indent="-342900">
              <a:spcBef>
                <a:spcPct val="50000"/>
              </a:spcBef>
            </a:pPr>
            <a:r>
              <a:rPr lang="en-AU" altLang="en-US" sz="2000" dirty="0">
                <a:latin typeface="Times New Roman" panose="02020603050405020304" pitchFamily="18" charset="0"/>
              </a:rPr>
              <a:t>Research and Development</a:t>
            </a:r>
          </a:p>
          <a:p>
            <a:pPr marL="342900" indent="-342900">
              <a:spcBef>
                <a:spcPct val="50000"/>
              </a:spcBef>
            </a:pPr>
            <a:r>
              <a:rPr lang="en-AU" altLang="en-US" sz="2000" dirty="0">
                <a:latin typeface="Times New Roman" panose="02020603050405020304" pitchFamily="18" charset="0"/>
              </a:rPr>
              <a:t>BHP Drilling</a:t>
            </a:r>
          </a:p>
          <a:p>
            <a:pPr marL="342900" indent="-342900">
              <a:spcBef>
                <a:spcPct val="50000"/>
              </a:spcBef>
            </a:pPr>
            <a:r>
              <a:rPr lang="en-AU" altLang="en-US" sz="2000" dirty="0">
                <a:latin typeface="Times New Roman" panose="02020603050405020304" pitchFamily="18" charset="0"/>
              </a:rPr>
              <a:t>Rare Earth Review</a:t>
            </a:r>
          </a:p>
          <a:p>
            <a:pPr marL="342900" indent="-342900">
              <a:spcBef>
                <a:spcPct val="50000"/>
              </a:spcBef>
            </a:pPr>
            <a:r>
              <a:rPr lang="en-AU" altLang="en-US" sz="2000" dirty="0" err="1">
                <a:latin typeface="Times New Roman" panose="02020603050405020304" pitchFamily="18" charset="0"/>
              </a:rPr>
              <a:t>Pirra</a:t>
            </a:r>
            <a:r>
              <a:rPr lang="en-AU" altLang="en-US" sz="2000" dirty="0">
                <a:latin typeface="Times New Roman" panose="02020603050405020304" pitchFamily="18" charset="0"/>
              </a:rPr>
              <a:t> Lithium</a:t>
            </a:r>
          </a:p>
          <a:p>
            <a:pPr marL="342900" indent="-342900">
              <a:spcBef>
                <a:spcPct val="50000"/>
              </a:spcBef>
            </a:pPr>
            <a:r>
              <a:rPr lang="en-AU" altLang="en-US" sz="2000" dirty="0">
                <a:latin typeface="Times New Roman" panose="02020603050405020304" pitchFamily="18" charset="0"/>
              </a:rPr>
              <a:t>Questions</a:t>
            </a:r>
          </a:p>
          <a:p>
            <a:pPr algn="ctr">
              <a:spcBef>
                <a:spcPct val="50000"/>
              </a:spcBef>
              <a:buFontTx/>
              <a:buNone/>
            </a:pPr>
            <a:endParaRPr lang="en-AU" altLang="en-US" sz="3600" dirty="0">
              <a:latin typeface="Times New Roman" panose="02020603050405020304" pitchFamily="18" charset="0"/>
            </a:endParaRPr>
          </a:p>
          <a:p>
            <a:pPr algn="ctr">
              <a:spcBef>
                <a:spcPct val="50000"/>
              </a:spcBef>
              <a:buFontTx/>
              <a:buNone/>
            </a:pPr>
            <a:endParaRPr lang="en-AU" altLang="en-US" sz="3600" dirty="0">
              <a:latin typeface="Times New Roman" panose="02020603050405020304" pitchFamily="18" charset="0"/>
            </a:endParaRPr>
          </a:p>
          <a:p>
            <a:pPr algn="ctr">
              <a:spcBef>
                <a:spcPct val="50000"/>
              </a:spcBef>
              <a:buFontTx/>
              <a:buNone/>
            </a:pPr>
            <a:endParaRPr lang="en-AU" altLang="en-US" sz="3600" dirty="0">
              <a:latin typeface="Times New Roman" panose="02020603050405020304" pitchFamily="18" charset="0"/>
            </a:endParaRPr>
          </a:p>
          <a:p>
            <a:pPr algn="ctr">
              <a:spcBef>
                <a:spcPct val="50000"/>
              </a:spcBef>
              <a:buFontTx/>
              <a:buNone/>
            </a:pPr>
            <a:endParaRPr lang="en-AU" altLang="en-US" sz="3600" dirty="0">
              <a:latin typeface="Times New Roman" panose="02020603050405020304" pitchFamily="18" charset="0"/>
            </a:endParaRPr>
          </a:p>
          <a:p>
            <a:pPr algn="ctr">
              <a:spcBef>
                <a:spcPct val="50000"/>
              </a:spcBef>
              <a:buFontTx/>
              <a:buNone/>
            </a:pPr>
            <a:endParaRPr lang="en-AU" altLang="en-US" sz="3600" dirty="0">
              <a:latin typeface="Times New Roman" panose="02020603050405020304" pitchFamily="18" charset="0"/>
            </a:endParaRPr>
          </a:p>
          <a:p>
            <a:pPr>
              <a:spcBef>
                <a:spcPct val="50000"/>
              </a:spcBef>
              <a:buFontTx/>
              <a:buNone/>
            </a:pPr>
            <a:endParaRPr lang="en-AU" altLang="en-US" sz="2000" dirty="0">
              <a:latin typeface="Times New Roman" panose="02020603050405020304" pitchFamily="18" charset="0"/>
            </a:endParaRPr>
          </a:p>
        </p:txBody>
      </p:sp>
      <p:grpSp>
        <p:nvGrpSpPr>
          <p:cNvPr id="3075" name="Group 8">
            <a:extLst>
              <a:ext uri="{FF2B5EF4-FFF2-40B4-BE49-F238E27FC236}">
                <a16:creationId xmlns:a16="http://schemas.microsoft.com/office/drawing/2014/main" id="{A6F7091F-DD5A-96F5-87FC-3FD463D9F312}"/>
              </a:ext>
            </a:extLst>
          </p:cNvPr>
          <p:cNvGrpSpPr>
            <a:grpSpLocks/>
          </p:cNvGrpSpPr>
          <p:nvPr/>
        </p:nvGrpSpPr>
        <p:grpSpPr bwMode="auto">
          <a:xfrm>
            <a:off x="152400" y="152400"/>
            <a:ext cx="2895600" cy="839788"/>
            <a:chOff x="624" y="816"/>
            <a:chExt cx="1824" cy="529"/>
          </a:xfrm>
        </p:grpSpPr>
        <p:pic>
          <p:nvPicPr>
            <p:cNvPr id="3076" name="Picture 9">
              <a:extLst>
                <a:ext uri="{FF2B5EF4-FFF2-40B4-BE49-F238E27FC236}">
                  <a16:creationId xmlns:a16="http://schemas.microsoft.com/office/drawing/2014/main" id="{C4032F3A-7618-722C-7605-2143FECFF47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0">
              <a:extLst>
                <a:ext uri="{FF2B5EF4-FFF2-40B4-BE49-F238E27FC236}">
                  <a16:creationId xmlns:a16="http://schemas.microsoft.com/office/drawing/2014/main" id="{E1E72A3A-FF2B-5B5C-F993-C4A6DB0D0FC8}"/>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Tree>
    <p:extLst>
      <p:ext uri="{BB962C8B-B14F-4D97-AF65-F5344CB8AC3E}">
        <p14:creationId xmlns:p14="http://schemas.microsoft.com/office/powerpoint/2010/main" val="366094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7FB66-6F79-5E08-A25D-7D402CBC6163}"/>
            </a:ext>
          </a:extLst>
        </p:cNvPr>
        <p:cNvGrpSpPr/>
        <p:nvPr/>
      </p:nvGrpSpPr>
      <p:grpSpPr>
        <a:xfrm>
          <a:off x="0" y="0"/>
          <a:ext cx="0" cy="0"/>
          <a:chOff x="0" y="0"/>
          <a:chExt cx="0" cy="0"/>
        </a:xfrm>
      </p:grpSpPr>
      <p:grpSp>
        <p:nvGrpSpPr>
          <p:cNvPr id="28675" name="Group 8">
            <a:extLst>
              <a:ext uri="{FF2B5EF4-FFF2-40B4-BE49-F238E27FC236}">
                <a16:creationId xmlns:a16="http://schemas.microsoft.com/office/drawing/2014/main" id="{35B617E1-AE6B-189A-7105-D591D26C7030}"/>
              </a:ext>
            </a:extLst>
          </p:cNvPr>
          <p:cNvGrpSpPr>
            <a:grpSpLocks/>
          </p:cNvGrpSpPr>
          <p:nvPr/>
        </p:nvGrpSpPr>
        <p:grpSpPr bwMode="auto">
          <a:xfrm>
            <a:off x="152400" y="152400"/>
            <a:ext cx="2895600" cy="839788"/>
            <a:chOff x="624" y="816"/>
            <a:chExt cx="1824" cy="529"/>
          </a:xfrm>
        </p:grpSpPr>
        <p:pic>
          <p:nvPicPr>
            <p:cNvPr id="28678" name="Picture 9">
              <a:extLst>
                <a:ext uri="{FF2B5EF4-FFF2-40B4-BE49-F238E27FC236}">
                  <a16:creationId xmlns:a16="http://schemas.microsoft.com/office/drawing/2014/main" id="{CEB73375-680E-4892-F84D-963A7F8D248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10">
              <a:extLst>
                <a:ext uri="{FF2B5EF4-FFF2-40B4-BE49-F238E27FC236}">
                  <a16:creationId xmlns:a16="http://schemas.microsoft.com/office/drawing/2014/main" id="{5D07449D-ECEA-7F3D-6599-A46250FCCC33}"/>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pic>
        <p:nvPicPr>
          <p:cNvPr id="3" name="Picture 2">
            <a:extLst>
              <a:ext uri="{FF2B5EF4-FFF2-40B4-BE49-F238E27FC236}">
                <a16:creationId xmlns:a16="http://schemas.microsoft.com/office/drawing/2014/main" id="{0088EBA4-010B-BBC5-504D-624E4CE33697}"/>
              </a:ext>
            </a:extLst>
          </p:cNvPr>
          <p:cNvPicPr>
            <a:picLocks noChangeAspect="1"/>
          </p:cNvPicPr>
          <p:nvPr/>
        </p:nvPicPr>
        <p:blipFill>
          <a:blip r:embed="rId3"/>
          <a:stretch>
            <a:fillRect/>
          </a:stretch>
        </p:blipFill>
        <p:spPr>
          <a:xfrm>
            <a:off x="775640" y="1916832"/>
            <a:ext cx="7592720" cy="2537820"/>
          </a:xfrm>
          <a:prstGeom prst="rect">
            <a:avLst/>
          </a:prstGeom>
        </p:spPr>
      </p:pic>
      <p:sp>
        <p:nvSpPr>
          <p:cNvPr id="6" name="TextBox 5">
            <a:extLst>
              <a:ext uri="{FF2B5EF4-FFF2-40B4-BE49-F238E27FC236}">
                <a16:creationId xmlns:a16="http://schemas.microsoft.com/office/drawing/2014/main" id="{4C34F7D0-44E9-E5ED-8482-6F9FFF43E62C}"/>
              </a:ext>
            </a:extLst>
          </p:cNvPr>
          <p:cNvSpPr txBox="1"/>
          <p:nvPr/>
        </p:nvSpPr>
        <p:spPr>
          <a:xfrm>
            <a:off x="158402" y="959897"/>
            <a:ext cx="1152128" cy="369332"/>
          </a:xfrm>
          <a:prstGeom prst="rect">
            <a:avLst/>
          </a:prstGeom>
          <a:noFill/>
        </p:spPr>
        <p:txBody>
          <a:bodyPr wrap="square" rtlCol="0">
            <a:spAutoFit/>
          </a:bodyPr>
          <a:lstStyle/>
          <a:p>
            <a:r>
              <a:rPr lang="en-US" dirty="0"/>
              <a:t>Slide 2</a:t>
            </a:r>
            <a:endParaRPr lang="en-AU" dirty="0"/>
          </a:p>
        </p:txBody>
      </p:sp>
    </p:spTree>
    <p:extLst>
      <p:ext uri="{BB962C8B-B14F-4D97-AF65-F5344CB8AC3E}">
        <p14:creationId xmlns:p14="http://schemas.microsoft.com/office/powerpoint/2010/main" val="3899052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E8480-BD27-3F60-0AD8-980A4DF5B5BA}"/>
            </a:ext>
          </a:extLst>
        </p:cNvPr>
        <p:cNvGrpSpPr/>
        <p:nvPr/>
      </p:nvGrpSpPr>
      <p:grpSpPr>
        <a:xfrm>
          <a:off x="0" y="0"/>
          <a:ext cx="0" cy="0"/>
          <a:chOff x="0" y="0"/>
          <a:chExt cx="0" cy="0"/>
        </a:xfrm>
      </p:grpSpPr>
      <p:sp>
        <p:nvSpPr>
          <p:cNvPr id="3074" name="Text Box 7">
            <a:extLst>
              <a:ext uri="{FF2B5EF4-FFF2-40B4-BE49-F238E27FC236}">
                <a16:creationId xmlns:a16="http://schemas.microsoft.com/office/drawing/2014/main" id="{97286781-A52A-76C6-69C6-D02734DA5A9E}"/>
              </a:ext>
            </a:extLst>
          </p:cNvPr>
          <p:cNvSpPr txBox="1">
            <a:spLocks noChangeArrowheads="1"/>
          </p:cNvSpPr>
          <p:nvPr/>
        </p:nvSpPr>
        <p:spPr bwMode="auto">
          <a:xfrm>
            <a:off x="827584" y="1598099"/>
            <a:ext cx="6932612"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AU" altLang="en-US" sz="3600" dirty="0">
              <a:latin typeface="Times New Roman" panose="02020603050405020304" pitchFamily="18" charset="0"/>
            </a:endParaRPr>
          </a:p>
          <a:p>
            <a:pPr algn="ctr">
              <a:spcBef>
                <a:spcPts val="600"/>
              </a:spcBef>
              <a:spcAft>
                <a:spcPts val="0"/>
              </a:spcAft>
              <a:buNone/>
            </a:pPr>
            <a:r>
              <a:rPr lang="en-US" altLang="en-US" sz="2400" b="1" kern="0" dirty="0">
                <a:latin typeface="Times New Roman" panose="02020603050405020304" pitchFamily="18" charset="0"/>
              </a:rPr>
              <a:t>HAOMA’S MAJOR PILBARA ACTIVITIES </a:t>
            </a:r>
            <a:endParaRPr lang="en-AU" altLang="en-US" sz="2400" dirty="0">
              <a:latin typeface="Times New Roman" panose="02020603050405020304" pitchFamily="18" charset="0"/>
            </a:endParaRPr>
          </a:p>
        </p:txBody>
      </p:sp>
      <p:grpSp>
        <p:nvGrpSpPr>
          <p:cNvPr id="3075" name="Group 8">
            <a:extLst>
              <a:ext uri="{FF2B5EF4-FFF2-40B4-BE49-F238E27FC236}">
                <a16:creationId xmlns:a16="http://schemas.microsoft.com/office/drawing/2014/main" id="{7A323343-2440-87C1-8188-4DC525A8EE78}"/>
              </a:ext>
            </a:extLst>
          </p:cNvPr>
          <p:cNvGrpSpPr>
            <a:grpSpLocks/>
          </p:cNvGrpSpPr>
          <p:nvPr/>
        </p:nvGrpSpPr>
        <p:grpSpPr bwMode="auto">
          <a:xfrm>
            <a:off x="152400" y="152400"/>
            <a:ext cx="2895600" cy="839788"/>
            <a:chOff x="624" y="816"/>
            <a:chExt cx="1824" cy="529"/>
          </a:xfrm>
        </p:grpSpPr>
        <p:pic>
          <p:nvPicPr>
            <p:cNvPr id="3076" name="Picture 9">
              <a:extLst>
                <a:ext uri="{FF2B5EF4-FFF2-40B4-BE49-F238E27FC236}">
                  <a16:creationId xmlns:a16="http://schemas.microsoft.com/office/drawing/2014/main" id="{C8FB5F58-9CAA-FC70-5829-B37C0948499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10">
              <a:extLst>
                <a:ext uri="{FF2B5EF4-FFF2-40B4-BE49-F238E27FC236}">
                  <a16:creationId xmlns:a16="http://schemas.microsoft.com/office/drawing/2014/main" id="{5B4CF6DD-049D-BAE6-7E0E-D1E97006D6FA}"/>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Tree>
    <p:extLst>
      <p:ext uri="{BB962C8B-B14F-4D97-AF65-F5344CB8AC3E}">
        <p14:creationId xmlns:p14="http://schemas.microsoft.com/office/powerpoint/2010/main" val="1478004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83160-BB75-169E-7BCE-4560B447A67C}"/>
            </a:ext>
          </a:extLst>
        </p:cNvPr>
        <p:cNvGrpSpPr/>
        <p:nvPr/>
      </p:nvGrpSpPr>
      <p:grpSpPr>
        <a:xfrm>
          <a:off x="0" y="0"/>
          <a:ext cx="0" cy="0"/>
          <a:chOff x="0" y="0"/>
          <a:chExt cx="0" cy="0"/>
        </a:xfrm>
      </p:grpSpPr>
      <p:grpSp>
        <p:nvGrpSpPr>
          <p:cNvPr id="4099" name="Group 3">
            <a:extLst>
              <a:ext uri="{FF2B5EF4-FFF2-40B4-BE49-F238E27FC236}">
                <a16:creationId xmlns:a16="http://schemas.microsoft.com/office/drawing/2014/main" id="{B96A6584-B09B-14E0-3B4E-E7D92AC51A57}"/>
              </a:ext>
            </a:extLst>
          </p:cNvPr>
          <p:cNvGrpSpPr>
            <a:grpSpLocks/>
          </p:cNvGrpSpPr>
          <p:nvPr/>
        </p:nvGrpSpPr>
        <p:grpSpPr bwMode="auto">
          <a:xfrm>
            <a:off x="95250" y="39688"/>
            <a:ext cx="2895600" cy="839787"/>
            <a:chOff x="624" y="816"/>
            <a:chExt cx="1824" cy="529"/>
          </a:xfrm>
        </p:grpSpPr>
        <p:pic>
          <p:nvPicPr>
            <p:cNvPr id="4101" name="Picture 4">
              <a:extLst>
                <a:ext uri="{FF2B5EF4-FFF2-40B4-BE49-F238E27FC236}">
                  <a16:creationId xmlns:a16="http://schemas.microsoft.com/office/drawing/2014/main" id="{6DF92763-5303-FCC1-CA0A-A335C3FB0FAA}"/>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 Box 5">
              <a:extLst>
                <a:ext uri="{FF2B5EF4-FFF2-40B4-BE49-F238E27FC236}">
                  <a16:creationId xmlns:a16="http://schemas.microsoft.com/office/drawing/2014/main" id="{C0075163-17CC-23E0-28DE-8BD3B9197116}"/>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AU" altLang="en-US" sz="1800">
                  <a:latin typeface="Times New Roman" panose="02020603050405020304" pitchFamily="18" charset="0"/>
                </a:rPr>
                <a:t>Haoma Mining NL</a:t>
              </a:r>
            </a:p>
          </p:txBody>
        </p:sp>
      </p:grpSp>
      <p:sp>
        <p:nvSpPr>
          <p:cNvPr id="15" name="TextBox 14">
            <a:extLst>
              <a:ext uri="{FF2B5EF4-FFF2-40B4-BE49-F238E27FC236}">
                <a16:creationId xmlns:a16="http://schemas.microsoft.com/office/drawing/2014/main" id="{F4EBB8DA-772A-2212-73F6-0BC03278ED2A}"/>
              </a:ext>
            </a:extLst>
          </p:cNvPr>
          <p:cNvSpPr txBox="1"/>
          <p:nvPr/>
        </p:nvSpPr>
        <p:spPr>
          <a:xfrm>
            <a:off x="1152525" y="910709"/>
            <a:ext cx="4572000" cy="461665"/>
          </a:xfrm>
          <a:prstGeom prst="rect">
            <a:avLst/>
          </a:prstGeom>
          <a:noFill/>
        </p:spPr>
        <p:txBody>
          <a:bodyPr wrap="square">
            <a:spAutoFit/>
          </a:bodyPr>
          <a:lstStyle/>
          <a:p>
            <a:pPr>
              <a:spcAft>
                <a:spcPts val="600"/>
              </a:spcAft>
              <a:buNone/>
            </a:pPr>
            <a:r>
              <a:rPr lang="en-US" sz="2400" b="1" dirty="0">
                <a:latin typeface="Times New Roman" panose="02020603050405020304" pitchFamily="18" charset="0"/>
                <a:cs typeface="Times New Roman" panose="02020603050405020304" pitchFamily="18" charset="0"/>
              </a:rPr>
              <a:t>Haoma’s Major Pilbara Activities</a:t>
            </a:r>
            <a:endParaRPr lang="en-AU"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0917BAD3-10E3-1FCD-D74F-AE9C5CA082AA}"/>
              </a:ext>
            </a:extLst>
          </p:cNvPr>
          <p:cNvSpPr txBox="1"/>
          <p:nvPr/>
        </p:nvSpPr>
        <p:spPr>
          <a:xfrm>
            <a:off x="158402" y="959897"/>
            <a:ext cx="928688" cy="369332"/>
          </a:xfrm>
          <a:prstGeom prst="rect">
            <a:avLst/>
          </a:prstGeom>
          <a:noFill/>
        </p:spPr>
        <p:txBody>
          <a:bodyPr wrap="square" rtlCol="0">
            <a:spAutoFit/>
          </a:bodyPr>
          <a:lstStyle/>
          <a:p>
            <a:r>
              <a:rPr lang="en-US" dirty="0"/>
              <a:t>Slide 3</a:t>
            </a:r>
            <a:endParaRPr lang="en-AU" dirty="0"/>
          </a:p>
        </p:txBody>
      </p:sp>
      <p:sp>
        <p:nvSpPr>
          <p:cNvPr id="22" name="TextBox 21">
            <a:extLst>
              <a:ext uri="{FF2B5EF4-FFF2-40B4-BE49-F238E27FC236}">
                <a16:creationId xmlns:a16="http://schemas.microsoft.com/office/drawing/2014/main" id="{F70E1811-FBEE-B70F-01E3-EF4E0CBEF0E0}"/>
              </a:ext>
            </a:extLst>
          </p:cNvPr>
          <p:cNvSpPr txBox="1"/>
          <p:nvPr/>
        </p:nvSpPr>
        <p:spPr>
          <a:xfrm>
            <a:off x="1023939" y="1582341"/>
            <a:ext cx="7436494" cy="2616101"/>
          </a:xfrm>
          <a:prstGeom prst="rect">
            <a:avLst/>
          </a:prstGeom>
          <a:noFill/>
        </p:spPr>
        <p:txBody>
          <a:bodyPr wrap="square">
            <a:spAutoFit/>
          </a:bodyPr>
          <a:lstStyle/>
          <a:p>
            <a:pPr marL="342900" lvl="0" indent="-342900" algn="just">
              <a:spcAft>
                <a:spcPts val="1200"/>
              </a:spcAft>
              <a:buFont typeface="Symbol" panose="05050102010706020507" pitchFamily="18" charset="2"/>
              <a:buChar char=""/>
            </a:pPr>
            <a:r>
              <a:rPr lang="en-US" sz="1800" dirty="0">
                <a:solidFill>
                  <a:srgbClr val="212121"/>
                </a:solidFill>
                <a:effectLst/>
                <a:latin typeface="Times New Roman" panose="02020603050405020304" pitchFamily="18" charset="0"/>
                <a:ea typeface="Times New Roman" panose="02020603050405020304" pitchFamily="18" charset="0"/>
              </a:rPr>
              <a:t>The Bamboo Creek Pilot Plant is now processing</a:t>
            </a:r>
            <a:r>
              <a:rPr lang="en-US" sz="1800" b="1" dirty="0">
                <a:solidFill>
                  <a:srgbClr val="212121"/>
                </a:solidFill>
                <a:effectLst/>
                <a:latin typeface="Times New Roman" panose="02020603050405020304" pitchFamily="18" charset="0"/>
                <a:ea typeface="Times New Roman" panose="02020603050405020304" pitchFamily="18" charset="0"/>
              </a:rPr>
              <a:t> Gravity Concentrate</a:t>
            </a:r>
            <a:r>
              <a:rPr lang="en-US" sz="1800" dirty="0">
                <a:solidFill>
                  <a:srgbClr val="212121"/>
                </a:solidFill>
                <a:effectLst/>
                <a:latin typeface="Times New Roman" panose="02020603050405020304" pitchFamily="18" charset="0"/>
                <a:ea typeface="Times New Roman" panose="02020603050405020304" pitchFamily="18" charset="0"/>
              </a:rPr>
              <a:t> from Bamboo Creek Tailings and has produced bullion. </a:t>
            </a:r>
          </a:p>
          <a:p>
            <a:pPr marL="342900" lvl="0" indent="-342900" algn="just">
              <a:spcAft>
                <a:spcPts val="1200"/>
              </a:spcAft>
              <a:buFont typeface="Symbol" panose="05050102010706020507" pitchFamily="18" charset="2"/>
              <a:buChar char=""/>
            </a:pPr>
            <a:r>
              <a:rPr lang="en-US" sz="1800" dirty="0">
                <a:solidFill>
                  <a:srgbClr val="212121"/>
                </a:solidFill>
                <a:effectLst/>
                <a:latin typeface="Times New Roman" panose="02020603050405020304" pitchFamily="18" charset="0"/>
                <a:ea typeface="Times New Roman" panose="02020603050405020304" pitchFamily="18" charset="0"/>
              </a:rPr>
              <a:t>The move from laboratory to production is always interesting. After some ‘experimentation’ we are now using a simplified </a:t>
            </a:r>
            <a:r>
              <a:rPr lang="en-US" sz="1800" b="1" dirty="0">
                <a:solidFill>
                  <a:srgbClr val="212121"/>
                </a:solidFill>
                <a:effectLst/>
                <a:latin typeface="Times New Roman" panose="02020603050405020304" pitchFamily="18" charset="0"/>
                <a:ea typeface="Times New Roman" panose="02020603050405020304" pitchFamily="18" charset="0"/>
              </a:rPr>
              <a:t>Elazac Process to produce a Concentrate of 110+g/t gold and a 97% gold button, representing 2.55g/t back to the Bamboo Creek Tailings. </a:t>
            </a:r>
          </a:p>
          <a:p>
            <a:pPr marL="342900" lvl="0" indent="-342900" algn="just">
              <a:spcAft>
                <a:spcPts val="1200"/>
              </a:spcAft>
              <a:buFont typeface="Symbol" panose="05050102010706020507" pitchFamily="18" charset="2"/>
              <a:buChar char=""/>
            </a:pPr>
            <a:r>
              <a:rPr lang="en-US" sz="1800" b="1" dirty="0">
                <a:solidFill>
                  <a:srgbClr val="212121"/>
                </a:solidFill>
                <a:effectLst/>
                <a:latin typeface="Times New Roman" panose="02020603050405020304" pitchFamily="18" charset="0"/>
                <a:ea typeface="Times New Roman" panose="02020603050405020304" pitchFamily="18" charset="0"/>
              </a:rPr>
              <a:t>Along the way we have found significant PGM (%s) in the Concentrates recovered.</a:t>
            </a:r>
            <a:endParaRPr lang="en-A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06657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ECD83-21B0-66CC-AAFC-3E2C3DA04B59}"/>
            </a:ext>
          </a:extLst>
        </p:cNvPr>
        <p:cNvGrpSpPr/>
        <p:nvPr/>
      </p:nvGrpSpPr>
      <p:grpSpPr>
        <a:xfrm>
          <a:off x="0" y="0"/>
          <a:ext cx="0" cy="0"/>
          <a:chOff x="0" y="0"/>
          <a:chExt cx="0" cy="0"/>
        </a:xfrm>
      </p:grpSpPr>
      <p:grpSp>
        <p:nvGrpSpPr>
          <p:cNvPr id="28675" name="Group 8">
            <a:extLst>
              <a:ext uri="{FF2B5EF4-FFF2-40B4-BE49-F238E27FC236}">
                <a16:creationId xmlns:a16="http://schemas.microsoft.com/office/drawing/2014/main" id="{082ACC50-34E5-F219-F7C8-364F79EC194C}"/>
              </a:ext>
            </a:extLst>
          </p:cNvPr>
          <p:cNvGrpSpPr>
            <a:grpSpLocks/>
          </p:cNvGrpSpPr>
          <p:nvPr/>
        </p:nvGrpSpPr>
        <p:grpSpPr bwMode="auto">
          <a:xfrm>
            <a:off x="152400" y="152400"/>
            <a:ext cx="2895600" cy="839788"/>
            <a:chOff x="624" y="816"/>
            <a:chExt cx="1824" cy="529"/>
          </a:xfrm>
        </p:grpSpPr>
        <p:pic>
          <p:nvPicPr>
            <p:cNvPr id="28678" name="Picture 9">
              <a:extLst>
                <a:ext uri="{FF2B5EF4-FFF2-40B4-BE49-F238E27FC236}">
                  <a16:creationId xmlns:a16="http://schemas.microsoft.com/office/drawing/2014/main" id="{9205D6F9-240F-A8BE-8B1F-ECF8517A40C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10">
              <a:extLst>
                <a:ext uri="{FF2B5EF4-FFF2-40B4-BE49-F238E27FC236}">
                  <a16:creationId xmlns:a16="http://schemas.microsoft.com/office/drawing/2014/main" id="{6A3C49F6-7836-C31F-8F80-033AF0612CDF}"/>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pic>
        <p:nvPicPr>
          <p:cNvPr id="2" name="Picture 1">
            <a:extLst>
              <a:ext uri="{FF2B5EF4-FFF2-40B4-BE49-F238E27FC236}">
                <a16:creationId xmlns:a16="http://schemas.microsoft.com/office/drawing/2014/main" id="{84AE46C4-1193-FB41-D41B-8F789103B1C7}"/>
              </a:ext>
            </a:extLst>
          </p:cNvPr>
          <p:cNvPicPr>
            <a:picLocks noChangeAspect="1"/>
          </p:cNvPicPr>
          <p:nvPr/>
        </p:nvPicPr>
        <p:blipFill>
          <a:blip r:embed="rId3"/>
          <a:stretch>
            <a:fillRect/>
          </a:stretch>
        </p:blipFill>
        <p:spPr>
          <a:xfrm>
            <a:off x="1008125" y="1824228"/>
            <a:ext cx="7123123" cy="4255832"/>
          </a:xfrm>
          <a:prstGeom prst="rect">
            <a:avLst/>
          </a:prstGeom>
        </p:spPr>
      </p:pic>
      <p:sp>
        <p:nvSpPr>
          <p:cNvPr id="3" name="TextBox 2">
            <a:extLst>
              <a:ext uri="{FF2B5EF4-FFF2-40B4-BE49-F238E27FC236}">
                <a16:creationId xmlns:a16="http://schemas.microsoft.com/office/drawing/2014/main" id="{2AFE6A2C-2BAF-D73B-7037-6942ABD65FB0}"/>
              </a:ext>
            </a:extLst>
          </p:cNvPr>
          <p:cNvSpPr txBox="1"/>
          <p:nvPr/>
        </p:nvSpPr>
        <p:spPr>
          <a:xfrm>
            <a:off x="1104900" y="1205984"/>
            <a:ext cx="7211516" cy="461665"/>
          </a:xfrm>
          <a:prstGeom prst="rect">
            <a:avLst/>
          </a:prstGeom>
          <a:noFill/>
        </p:spPr>
        <p:txBody>
          <a:bodyPr wrap="square">
            <a:spAutoFit/>
          </a:bodyPr>
          <a:lstStyle/>
          <a:p>
            <a:pPr>
              <a:spcAft>
                <a:spcPts val="600"/>
              </a:spcAft>
              <a:buNone/>
            </a:pPr>
            <a:r>
              <a:rPr lang="en-US" sz="2400" b="1" dirty="0">
                <a:latin typeface="Times New Roman" panose="02020603050405020304" pitchFamily="18" charset="0"/>
                <a:cs typeface="Times New Roman" panose="02020603050405020304" pitchFamily="18" charset="0"/>
              </a:rPr>
              <a:t>Haoma’s Major Pilbara Activities – </a:t>
            </a:r>
            <a:r>
              <a:rPr lang="en-US" sz="1600" b="1" dirty="0">
                <a:latin typeface="Times New Roman" panose="02020603050405020304" pitchFamily="18" charset="0"/>
                <a:cs typeface="Times New Roman" panose="02020603050405020304" pitchFamily="18" charset="0"/>
              </a:rPr>
              <a:t>work with Dr Peter Scales</a:t>
            </a:r>
            <a:endParaRPr lang="en-AU" sz="16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CCC752E-FAD0-A02A-1F38-C78610F7FD7B}"/>
              </a:ext>
            </a:extLst>
          </p:cNvPr>
          <p:cNvSpPr txBox="1"/>
          <p:nvPr/>
        </p:nvSpPr>
        <p:spPr>
          <a:xfrm>
            <a:off x="158402" y="959897"/>
            <a:ext cx="928688" cy="369332"/>
          </a:xfrm>
          <a:prstGeom prst="rect">
            <a:avLst/>
          </a:prstGeom>
          <a:noFill/>
        </p:spPr>
        <p:txBody>
          <a:bodyPr wrap="square" rtlCol="0">
            <a:spAutoFit/>
          </a:bodyPr>
          <a:lstStyle/>
          <a:p>
            <a:r>
              <a:rPr lang="en-US" dirty="0"/>
              <a:t>Slide 4</a:t>
            </a:r>
            <a:endParaRPr lang="en-AU" dirty="0"/>
          </a:p>
        </p:txBody>
      </p:sp>
    </p:spTree>
    <p:extLst>
      <p:ext uri="{BB962C8B-B14F-4D97-AF65-F5344CB8AC3E}">
        <p14:creationId xmlns:p14="http://schemas.microsoft.com/office/powerpoint/2010/main" val="1874840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F9706-EF5E-EFB8-49C7-1502BFCCA01A}"/>
            </a:ext>
          </a:extLst>
        </p:cNvPr>
        <p:cNvGrpSpPr/>
        <p:nvPr/>
      </p:nvGrpSpPr>
      <p:grpSpPr>
        <a:xfrm>
          <a:off x="0" y="0"/>
          <a:ext cx="0" cy="0"/>
          <a:chOff x="0" y="0"/>
          <a:chExt cx="0" cy="0"/>
        </a:xfrm>
      </p:grpSpPr>
      <p:grpSp>
        <p:nvGrpSpPr>
          <p:cNvPr id="28675" name="Group 8">
            <a:extLst>
              <a:ext uri="{FF2B5EF4-FFF2-40B4-BE49-F238E27FC236}">
                <a16:creationId xmlns:a16="http://schemas.microsoft.com/office/drawing/2014/main" id="{A094C8C8-BDBC-E4A4-353E-A13813BC83F9}"/>
              </a:ext>
            </a:extLst>
          </p:cNvPr>
          <p:cNvGrpSpPr>
            <a:grpSpLocks/>
          </p:cNvGrpSpPr>
          <p:nvPr/>
        </p:nvGrpSpPr>
        <p:grpSpPr bwMode="auto">
          <a:xfrm>
            <a:off x="152400" y="152400"/>
            <a:ext cx="2895600" cy="839788"/>
            <a:chOff x="624" y="816"/>
            <a:chExt cx="1824" cy="529"/>
          </a:xfrm>
        </p:grpSpPr>
        <p:pic>
          <p:nvPicPr>
            <p:cNvPr id="28678" name="Picture 9">
              <a:extLst>
                <a:ext uri="{FF2B5EF4-FFF2-40B4-BE49-F238E27FC236}">
                  <a16:creationId xmlns:a16="http://schemas.microsoft.com/office/drawing/2014/main" id="{3AB169A6-6F23-1366-D5C7-27107AED6D92}"/>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4" y="816"/>
              <a:ext cx="585" cy="529"/>
            </a:xfrm>
            <a:prstGeom prst="rect">
              <a:avLst/>
            </a:prstGeom>
            <a:noFill/>
            <a:ln>
              <a:noFill/>
            </a:ln>
            <a:extLst>
              <a:ext uri="{909E8E84-426E-40DD-AFC4-6F175D3DCCD1}">
                <a14:hiddenFill xmlns:a14="http://schemas.microsoft.com/office/drawing/2010/main">
                  <a:solidFill>
                    <a:srgbClr val="FFCC00">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9" name="Text Box 10">
              <a:extLst>
                <a:ext uri="{FF2B5EF4-FFF2-40B4-BE49-F238E27FC236}">
                  <a16:creationId xmlns:a16="http://schemas.microsoft.com/office/drawing/2014/main" id="{E0BD8811-9CB0-77F0-4ACF-8502F619D48C}"/>
                </a:ext>
              </a:extLst>
            </p:cNvPr>
            <p:cNvSpPr txBox="1">
              <a:spLocks noChangeArrowheads="1"/>
            </p:cNvSpPr>
            <p:nvPr/>
          </p:nvSpPr>
          <p:spPr bwMode="auto">
            <a:xfrm>
              <a:off x="1152" y="816"/>
              <a:ext cx="129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AU"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Haoma Mining NL</a:t>
              </a:r>
            </a:p>
          </p:txBody>
        </p:sp>
      </p:grpSp>
      <p:sp>
        <p:nvSpPr>
          <p:cNvPr id="2" name="TextBox 1">
            <a:extLst>
              <a:ext uri="{FF2B5EF4-FFF2-40B4-BE49-F238E27FC236}">
                <a16:creationId xmlns:a16="http://schemas.microsoft.com/office/drawing/2014/main" id="{B3698B71-F266-AFA9-3751-9B941CD49909}"/>
              </a:ext>
            </a:extLst>
          </p:cNvPr>
          <p:cNvSpPr txBox="1"/>
          <p:nvPr/>
        </p:nvSpPr>
        <p:spPr>
          <a:xfrm>
            <a:off x="1104900" y="1205984"/>
            <a:ext cx="4572000" cy="461665"/>
          </a:xfrm>
          <a:prstGeom prst="rect">
            <a:avLst/>
          </a:prstGeom>
          <a:noFill/>
        </p:spPr>
        <p:txBody>
          <a:bodyPr wrap="square">
            <a:spAutoFit/>
          </a:bodyPr>
          <a:lstStyle/>
          <a:p>
            <a:pPr>
              <a:spcAft>
                <a:spcPts val="600"/>
              </a:spcAft>
              <a:buNone/>
            </a:pPr>
            <a:r>
              <a:rPr lang="en-US" sz="2400" b="1" dirty="0">
                <a:latin typeface="Times New Roman" panose="02020603050405020304" pitchFamily="18" charset="0"/>
                <a:cs typeface="Times New Roman" panose="02020603050405020304" pitchFamily="18" charset="0"/>
              </a:rPr>
              <a:t>Haoma’s Major Pilbara Activities</a:t>
            </a:r>
            <a:endParaRPr lang="en-AU"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8CF4313-AC3F-61AC-AC62-3011D4438514}"/>
              </a:ext>
            </a:extLst>
          </p:cNvPr>
          <p:cNvSpPr txBox="1"/>
          <p:nvPr/>
        </p:nvSpPr>
        <p:spPr>
          <a:xfrm>
            <a:off x="158402" y="959897"/>
            <a:ext cx="928688" cy="369332"/>
          </a:xfrm>
          <a:prstGeom prst="rect">
            <a:avLst/>
          </a:prstGeom>
          <a:noFill/>
        </p:spPr>
        <p:txBody>
          <a:bodyPr wrap="square" rtlCol="0">
            <a:spAutoFit/>
          </a:bodyPr>
          <a:lstStyle/>
          <a:p>
            <a:r>
              <a:rPr lang="en-US" dirty="0"/>
              <a:t>Slide 5</a:t>
            </a:r>
            <a:endParaRPr lang="en-AU" dirty="0"/>
          </a:p>
        </p:txBody>
      </p:sp>
      <p:pic>
        <p:nvPicPr>
          <p:cNvPr id="6" name="Picture 5">
            <a:extLst>
              <a:ext uri="{FF2B5EF4-FFF2-40B4-BE49-F238E27FC236}">
                <a16:creationId xmlns:a16="http://schemas.microsoft.com/office/drawing/2014/main" id="{4B1F7E23-EA98-0394-2DF2-B7DEC364EE47}"/>
              </a:ext>
            </a:extLst>
          </p:cNvPr>
          <p:cNvPicPr>
            <a:picLocks noChangeAspect="1"/>
          </p:cNvPicPr>
          <p:nvPr/>
        </p:nvPicPr>
        <p:blipFill>
          <a:blip r:embed="rId3"/>
          <a:stretch>
            <a:fillRect/>
          </a:stretch>
        </p:blipFill>
        <p:spPr>
          <a:xfrm>
            <a:off x="1265300" y="3497198"/>
            <a:ext cx="7157346" cy="1907085"/>
          </a:xfrm>
          <a:prstGeom prst="rect">
            <a:avLst/>
          </a:prstGeom>
        </p:spPr>
      </p:pic>
      <p:sp>
        <p:nvSpPr>
          <p:cNvPr id="8" name="TextBox 7">
            <a:extLst>
              <a:ext uri="{FF2B5EF4-FFF2-40B4-BE49-F238E27FC236}">
                <a16:creationId xmlns:a16="http://schemas.microsoft.com/office/drawing/2014/main" id="{10A24DA6-8EC9-801E-B585-42F5E132C32A}"/>
              </a:ext>
            </a:extLst>
          </p:cNvPr>
          <p:cNvSpPr txBox="1"/>
          <p:nvPr/>
        </p:nvSpPr>
        <p:spPr>
          <a:xfrm>
            <a:off x="827584" y="1696621"/>
            <a:ext cx="7595062" cy="1477328"/>
          </a:xfrm>
          <a:prstGeom prst="rect">
            <a:avLst/>
          </a:prstGeom>
          <a:noFill/>
        </p:spPr>
        <p:txBody>
          <a:bodyPr wrap="square">
            <a:spAutoFit/>
          </a:bodyPr>
          <a:lstStyle/>
          <a:p>
            <a:pPr marL="342900" lvl="0" indent="-342900" algn="just">
              <a:spcAft>
                <a:spcPts val="1200"/>
              </a:spcAft>
              <a:buFont typeface="Symbol" panose="05050102010706020507" pitchFamily="18" charset="2"/>
              <a:buChar char=""/>
            </a:pPr>
            <a:r>
              <a:rPr lang="en-US" sz="1800" b="1" dirty="0">
                <a:solidFill>
                  <a:srgbClr val="212121"/>
                </a:solidFill>
                <a:effectLst/>
                <a:latin typeface="Times New Roman" panose="02020603050405020304" pitchFamily="18" charset="0"/>
                <a:ea typeface="Times New Roman" panose="02020603050405020304" pitchFamily="18" charset="0"/>
              </a:rPr>
              <a:t>Over the last two weeks, Trials using the Bamboo Creek Plant have resulted in significant quantities of gold, PGM, and other metals being measured by XRF in Concentrates recovered from about 2% of Bamboo Creek Tailings, and  precious metal grades like those measured Dr Peter Scales in Table 2 below. </a:t>
            </a:r>
            <a:endParaRPr lang="en-AU"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6633077"/>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4172</TotalTime>
  <Words>1765</Words>
  <Application>Microsoft Office PowerPoint</Application>
  <PresentationFormat>On-screen Show (4:3)</PresentationFormat>
  <Paragraphs>184</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Aptos</vt:lpstr>
      <vt:lpstr>Arial</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Haoma’s Mineral Resource Estimates</vt:lpstr>
      <vt:lpstr>Haoma’s Mineral Resource Estimates</vt:lpstr>
      <vt:lpstr>PowerPoint Presentation</vt:lpstr>
      <vt:lpstr>Physical gold recovered from Pilbara ore at the Bamboo Creek Plant</vt:lpstr>
      <vt:lpstr>PowerPoint Presentation</vt:lpstr>
      <vt:lpstr>Physical gold recovered from Pilbara ore at the Bamboo Creek Plant</vt:lpstr>
      <vt:lpstr>Physical gold recovered from Pilbara ore at the Bamboo Creek Plant</vt:lpstr>
      <vt:lpstr>Physical gold recovered from Pilbara ore at the Bamboo Creek Plant</vt:lpstr>
      <vt:lpstr>PowerPoint Presentation</vt:lpstr>
      <vt:lpstr>Samples collected by BHP from their 1996 drilling program</vt:lpstr>
      <vt:lpstr>PowerPoint Presentation</vt:lpstr>
      <vt:lpstr>PowerPoint Presentation</vt:lpstr>
      <vt:lpstr>PowerPoint Presentation</vt:lpstr>
      <vt:lpstr>Haoma Rare Earths Overview</vt:lpstr>
      <vt:lpstr>Haoma Rare Earths Overview</vt:lpstr>
      <vt:lpstr>PowerPoint Presentation</vt:lpstr>
      <vt:lpstr>Pirra Lithium Pty Ltd – Exploration Joint Venture between Haoma Mining and SQM Australia.</vt:lpstr>
      <vt:lpstr>PowerPoint Presentation</vt:lpstr>
      <vt:lpstr>Hard Rock sales from Elazac Quarry, Cookes Hill (M45/1186)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Roy Morgan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DS</dc:creator>
  <cp:lastModifiedBy>Jim Wallace</cp:lastModifiedBy>
  <cp:revision>249</cp:revision>
  <cp:lastPrinted>2025-11-25T06:37:28Z</cp:lastPrinted>
  <dcterms:created xsi:type="dcterms:W3CDTF">2009-12-15T00:09:14Z</dcterms:created>
  <dcterms:modified xsi:type="dcterms:W3CDTF">2025-11-25T22:16:49Z</dcterms:modified>
</cp:coreProperties>
</file>